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4"/>
  </p:notesMasterIdLst>
  <p:handoutMasterIdLst>
    <p:handoutMasterId r:id="rId35"/>
  </p:handoutMasterIdLst>
  <p:sldIdLst>
    <p:sldId id="828" r:id="rId2"/>
    <p:sldId id="1110" r:id="rId3"/>
    <p:sldId id="1111" r:id="rId4"/>
    <p:sldId id="1123" r:id="rId5"/>
    <p:sldId id="1112" r:id="rId6"/>
    <p:sldId id="1120" r:id="rId7"/>
    <p:sldId id="1113" r:id="rId8"/>
    <p:sldId id="1114" r:id="rId9"/>
    <p:sldId id="1115" r:id="rId10"/>
    <p:sldId id="998" r:id="rId11"/>
    <p:sldId id="1116" r:id="rId12"/>
    <p:sldId id="1126" r:id="rId13"/>
    <p:sldId id="1127" r:id="rId14"/>
    <p:sldId id="994" r:id="rId15"/>
    <p:sldId id="1000" r:id="rId16"/>
    <p:sldId id="1002" r:id="rId17"/>
    <p:sldId id="1064" r:id="rId18"/>
    <p:sldId id="1124" r:id="rId19"/>
    <p:sldId id="1128" r:id="rId20"/>
    <p:sldId id="895" r:id="rId21"/>
    <p:sldId id="1025" r:id="rId22"/>
    <p:sldId id="1008" r:id="rId23"/>
    <p:sldId id="1026" r:id="rId24"/>
    <p:sldId id="1007" r:id="rId25"/>
    <p:sldId id="1027" r:id="rId26"/>
    <p:sldId id="1009" r:id="rId27"/>
    <p:sldId id="1010" r:id="rId28"/>
    <p:sldId id="1085" r:id="rId29"/>
    <p:sldId id="1086" r:id="rId30"/>
    <p:sldId id="1087" r:id="rId31"/>
    <p:sldId id="1088" r:id="rId32"/>
    <p:sldId id="1107" r:id="rId33"/>
  </p:sldIdLst>
  <p:sldSz cx="9144000" cy="6858000" type="screen4x3"/>
  <p:notesSz cx="6735763" cy="9866313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48219EC-0C25-42F8-ACAB-9891D741DBA4}">
          <p14:sldIdLst>
            <p14:sldId id="828"/>
            <p14:sldId id="1110"/>
            <p14:sldId id="1111"/>
            <p14:sldId id="1123"/>
            <p14:sldId id="1112"/>
            <p14:sldId id="1120"/>
            <p14:sldId id="1113"/>
            <p14:sldId id="1114"/>
            <p14:sldId id="1115"/>
            <p14:sldId id="998"/>
            <p14:sldId id="1116"/>
            <p14:sldId id="1126"/>
            <p14:sldId id="1127"/>
            <p14:sldId id="994"/>
            <p14:sldId id="1000"/>
            <p14:sldId id="1002"/>
            <p14:sldId id="1064"/>
            <p14:sldId id="1124"/>
            <p14:sldId id="1128"/>
            <p14:sldId id="895"/>
            <p14:sldId id="1025"/>
            <p14:sldId id="1008"/>
            <p14:sldId id="1026"/>
            <p14:sldId id="1007"/>
            <p14:sldId id="1027"/>
            <p14:sldId id="1009"/>
            <p14:sldId id="1010"/>
            <p14:sldId id="1085"/>
            <p14:sldId id="1086"/>
            <p14:sldId id="1087"/>
            <p14:sldId id="1088"/>
            <p14:sldId id="1107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990"/>
    <a:srgbClr val="0B7185"/>
    <a:srgbClr val="FFFEBD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4646" autoAdjust="0"/>
    <p:restoredTop sz="94727" autoAdjust="0"/>
  </p:normalViewPr>
  <p:slideViewPr>
    <p:cSldViewPr>
      <p:cViewPr varScale="1">
        <p:scale>
          <a:sx n="65" d="100"/>
          <a:sy n="65" d="100"/>
        </p:scale>
        <p:origin x="-306" y="-11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90" d="100"/>
        <a:sy n="90" d="100"/>
      </p:scale>
      <p:origin x="0" y="10488"/>
    </p:cViewPr>
  </p:sorterViewPr>
  <p:notesViewPr>
    <p:cSldViewPr>
      <p:cViewPr varScale="1">
        <p:scale>
          <a:sx n="83" d="100"/>
          <a:sy n="83" d="100"/>
        </p:scale>
        <p:origin x="-1992" y="-72"/>
      </p:cViewPr>
      <p:guideLst>
        <p:guide orient="horz" pos="3108"/>
        <p:guide pos="2122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30.wmf"/><Relationship Id="rId1" Type="http://schemas.openxmlformats.org/officeDocument/2006/relationships/image" Target="../media/image29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36.wmf"/><Relationship Id="rId1" Type="http://schemas.openxmlformats.org/officeDocument/2006/relationships/image" Target="../media/image35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15373" y="0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BF4D8E-8FEE-4638-B4DB-EF63DA5419F0}" type="datetimeFigureOut">
              <a:rPr lang="es-ES" smtClean="0"/>
              <a:t>19/02/2015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371285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15373" y="9371285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2A2F53-7943-49BE-8A9A-D20CA0C9A870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7702201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15373" y="0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ADB71A-CD6A-4A37-8CFD-9BADD0848D77}" type="datetimeFigureOut">
              <a:rPr lang="es-ES" smtClean="0"/>
              <a:t>19/02/2015</a:t>
            </a:fld>
            <a:endParaRPr lang="es-E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01700" y="739775"/>
            <a:ext cx="4932363" cy="37004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3577" y="4686499"/>
            <a:ext cx="5388610" cy="443984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371285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15373" y="9371285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799E72-CB38-4F12-87EF-E621BD195274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113063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2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1734F04-992F-43F4-8CFD-A373ED59F209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15180" y="9372021"/>
            <a:ext cx="2919122" cy="492663"/>
          </a:xfrm>
          <a:prstGeom prst="rect">
            <a:avLst/>
          </a:prstGeom>
          <a:ln/>
        </p:spPr>
        <p:txBody>
          <a:bodyPr lIns="88120" tIns="44060" rIns="88120" bIns="44060"/>
          <a:lstStyle/>
          <a:p>
            <a:fld id="{D70E4605-DC62-4E6A-A733-8A0CD1FE02FB}" type="slidenum">
              <a:rPr lang="es-ES"/>
              <a:pPr/>
              <a:t>12</a:t>
            </a:fld>
            <a:endParaRPr lang="es-ES"/>
          </a:p>
        </p:txBody>
      </p:sp>
      <p:sp>
        <p:nvSpPr>
          <p:cNvPr id="7301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1700" y="739775"/>
            <a:ext cx="4932363" cy="3700463"/>
          </a:xfrm>
          <a:ln/>
        </p:spPr>
      </p:sp>
      <p:sp>
        <p:nvSpPr>
          <p:cNvPr id="7301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73869" y="4686827"/>
            <a:ext cx="5388026" cy="4438861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33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901700" y="739775"/>
            <a:ext cx="4933950" cy="3700463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1763331" name="Rectangle 3"/>
          <p:cNvSpPr txBox="1"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24187" y="739974"/>
            <a:ext cx="4488949" cy="369815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38627" name="Rectangle 3"/>
          <p:cNvSpPr txBox="1"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4187" y="739974"/>
            <a:ext cx="4487390" cy="3698155"/>
          </a:xfrm>
          <a:solidFill>
            <a:srgbClr val="FFFFFF"/>
          </a:solidFill>
          <a:ln>
            <a:solidFill>
              <a:srgbClr val="000000"/>
            </a:solidFill>
          </a:ln>
        </p:spPr>
      </p:sp>
      <p:sp>
        <p:nvSpPr>
          <p:cNvPr id="3379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15227" y="9372004"/>
            <a:ext cx="2919031" cy="492780"/>
          </a:xfrm>
          <a:prstGeom prst="rect">
            <a:avLst/>
          </a:prstGeom>
          <a:ln/>
        </p:spPr>
        <p:txBody>
          <a:bodyPr lIns="84393" tIns="42196" rIns="84393" bIns="42196"/>
          <a:lstStyle/>
          <a:p>
            <a:fld id="{2B6DC6B3-255A-43EF-B680-D9CA0968988B}" type="slidenum">
              <a:rPr lang="es-ES"/>
              <a:pPr/>
              <a:t>23</a:t>
            </a:fld>
            <a:endParaRPr lang="es-ES"/>
          </a:p>
        </p:txBody>
      </p:sp>
      <p:sp>
        <p:nvSpPr>
          <p:cNvPr id="653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3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6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903288" y="741363"/>
            <a:ext cx="4929187" cy="36988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11651" name="Rectangle 3"/>
          <p:cNvSpPr txBox="1"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1700" y="739775"/>
            <a:ext cx="4932363" cy="3700463"/>
          </a:xfrm>
          <a:ln/>
        </p:spPr>
      </p:sp>
      <p:sp>
        <p:nvSpPr>
          <p:cNvPr id="88067" name="Text Box 3"/>
          <p:cNvSpPr txBox="1"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3068960"/>
            <a:ext cx="7772400" cy="747514"/>
          </a:xfrm>
        </p:spPr>
        <p:txBody>
          <a:bodyPr>
            <a:normAutofit/>
          </a:bodyPr>
          <a:lstStyle>
            <a:lvl1pPr algn="ctr">
              <a:defRPr sz="32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s-E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61048"/>
            <a:ext cx="6400800" cy="864096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_tradnl" smtClean="0"/>
              <a:t>Haga clic para modificar el estilo de subtítulo del patrón</a:t>
            </a:r>
            <a:endParaRPr lang="es-ES" dirty="0"/>
          </a:p>
        </p:txBody>
      </p:sp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6115" y="1014817"/>
            <a:ext cx="3956085" cy="9740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 userDrawn="1"/>
        </p:nvSpPr>
        <p:spPr>
          <a:xfrm>
            <a:off x="251520" y="188640"/>
            <a:ext cx="38940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0" dirty="0" smtClean="0">
                <a:solidFill>
                  <a:schemeClr val="bg1"/>
                </a:solidFill>
              </a:rPr>
              <a:t>www.bsc.es</a:t>
            </a:r>
            <a:endParaRPr lang="es-ES" sz="2000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40405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647" y="1232297"/>
            <a:ext cx="4060775" cy="4893469"/>
          </a:xfrm>
        </p:spPr>
        <p:txBody>
          <a:bodyPr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5579" y="1232297"/>
            <a:ext cx="4060775" cy="4893469"/>
          </a:xfrm>
        </p:spPr>
        <p:txBody>
          <a:bodyPr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97395101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95736" y="6356350"/>
            <a:ext cx="6336704" cy="4140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04448" y="6357553"/>
            <a:ext cx="442392" cy="412838"/>
          </a:xfrm>
          <a:prstGeom prst="rect">
            <a:avLst/>
          </a:prstGeom>
        </p:spPr>
        <p:txBody>
          <a:bodyPr anchor="b"/>
          <a:lstStyle>
            <a:lvl1pPr algn="r">
              <a:defRPr sz="1100">
                <a:solidFill>
                  <a:srgbClr val="004990"/>
                </a:solidFill>
              </a:defRPr>
            </a:lvl1pPr>
          </a:lstStyle>
          <a:p>
            <a:fld id="{4A490C5D-AEA8-4823-B9B3-806910A0ECF7}" type="slidenum">
              <a:rPr lang="es-ES" smtClean="0"/>
              <a:pPr/>
              <a:t>‹#›</a:t>
            </a:fld>
            <a:endParaRPr lang="es-E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107504" y="-27384"/>
            <a:ext cx="8928992" cy="79208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s-ES_tradnl" smtClean="0"/>
              <a:t>Clic para editar título</a:t>
            </a:r>
            <a:endParaRPr lang="es-ES" dirty="0"/>
          </a:p>
        </p:txBody>
      </p:sp>
      <p:sp>
        <p:nvSpPr>
          <p:cNvPr id="10" name="Text Placeholder 2"/>
          <p:cNvSpPr>
            <a:spLocks noGrp="1"/>
          </p:cNvSpPr>
          <p:nvPr>
            <p:ph idx="1"/>
          </p:nvPr>
        </p:nvSpPr>
        <p:spPr>
          <a:xfrm>
            <a:off x="107504" y="980728"/>
            <a:ext cx="8928992" cy="51845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957684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abezado de secció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371181"/>
            <a:ext cx="7772400" cy="1362075"/>
          </a:xfrm>
        </p:spPr>
        <p:txBody>
          <a:bodyPr anchor="t">
            <a:normAutofit/>
          </a:bodyPr>
          <a:lstStyle>
            <a:lvl1pPr algn="r">
              <a:defRPr sz="2800" b="1" cap="all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s-ES_tradnl" smtClean="0"/>
              <a:t>Clic para editar título</a:t>
            </a:r>
            <a:endParaRPr lang="es-ES" dirty="0"/>
          </a:p>
        </p:txBody>
      </p:sp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852936"/>
            <a:ext cx="3217140" cy="79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79125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4" y="1052736"/>
            <a:ext cx="4388296" cy="5112568"/>
          </a:xfrm>
        </p:spPr>
        <p:txBody>
          <a:bodyPr>
            <a:normAutofit/>
          </a:bodyPr>
          <a:lstStyle>
            <a:lvl1pPr marL="342900" indent="-342900">
              <a:buFontTx/>
              <a:buBlip>
                <a:blip r:embed="rId2"/>
              </a:buBlip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052736"/>
            <a:ext cx="4388296" cy="5112568"/>
          </a:xfrm>
        </p:spPr>
        <p:txBody>
          <a:bodyPr>
            <a:normAutofit/>
          </a:bodyPr>
          <a:lstStyle>
            <a:lvl1pPr marL="342900" indent="-342900">
              <a:buFontTx/>
              <a:buBlip>
                <a:blip r:embed="rId2"/>
              </a:buBlip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95736" y="6356350"/>
            <a:ext cx="6336704" cy="4140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04448" y="6357553"/>
            <a:ext cx="442392" cy="412838"/>
          </a:xfrm>
          <a:prstGeom prst="rect">
            <a:avLst/>
          </a:prstGeom>
        </p:spPr>
        <p:txBody>
          <a:bodyPr anchor="b"/>
          <a:lstStyle>
            <a:lvl1pPr algn="r">
              <a:defRPr sz="1100">
                <a:solidFill>
                  <a:srgbClr val="004990"/>
                </a:solidFill>
              </a:defRPr>
            </a:lvl1pPr>
          </a:lstStyle>
          <a:p>
            <a:fld id="{4A490C5D-AEA8-4823-B9B3-806910A0ECF7}" type="slidenum">
              <a:rPr lang="es-ES" smtClean="0"/>
              <a:pPr/>
              <a:t>‹#›</a:t>
            </a:fld>
            <a:endParaRPr lang="es-ES" dirty="0"/>
          </a:p>
        </p:txBody>
      </p:sp>
      <p:sp>
        <p:nvSpPr>
          <p:cNvPr id="11" name="Title Placeholder 1"/>
          <p:cNvSpPr>
            <a:spLocks noGrp="1"/>
          </p:cNvSpPr>
          <p:nvPr>
            <p:ph type="title"/>
          </p:nvPr>
        </p:nvSpPr>
        <p:spPr>
          <a:xfrm>
            <a:off x="107504" y="44624"/>
            <a:ext cx="8928992" cy="79208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s-ES_tradnl" smtClean="0"/>
              <a:t>Clic para editar título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140026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07504" y="-27384"/>
            <a:ext cx="8928992" cy="792088"/>
          </a:xfrm>
        </p:spPr>
        <p:txBody>
          <a:bodyPr/>
          <a:lstStyle/>
          <a:p>
            <a:r>
              <a:rPr lang="es-ES_tradnl" smtClean="0"/>
              <a:t>Clic para editar título</a:t>
            </a:r>
            <a:endParaRPr lang="en-US"/>
          </a:p>
        </p:txBody>
      </p:sp>
      <p:sp>
        <p:nvSpPr>
          <p:cNvPr id="6" name="Slide Number Placeholder 5"/>
          <p:cNvSpPr txBox="1">
            <a:spLocks/>
          </p:cNvSpPr>
          <p:nvPr userDrawn="1"/>
        </p:nvSpPr>
        <p:spPr>
          <a:xfrm>
            <a:off x="8112189" y="6666311"/>
            <a:ext cx="1500371" cy="256770"/>
          </a:xfrm>
          <a:prstGeom prst="rect">
            <a:avLst/>
          </a:prstGeom>
        </p:spPr>
        <p:txBody>
          <a:bodyPr lIns="64301" tIns="32150" rIns="64301" bIns="32150"/>
          <a:lstStyle>
            <a:defPPr>
              <a:defRPr lang="en-GB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bg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bg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bg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bg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bg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000" kern="1200">
                <a:solidFill>
                  <a:schemeClr val="bg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000" kern="1200">
                <a:solidFill>
                  <a:schemeClr val="bg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000" kern="1200">
                <a:solidFill>
                  <a:schemeClr val="bg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000" kern="1200">
                <a:solidFill>
                  <a:schemeClr val="bg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fld id="{421D8212-4F7B-458D-B98F-38C3B83DAB60}" type="slidenum">
              <a:rPr lang="en-US" sz="900" kern="1200" baseline="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00" kern="1200" baseline="0" dirty="0" smtClean="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914575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95736" y="6356350"/>
            <a:ext cx="6336704" cy="4140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04448" y="6357553"/>
            <a:ext cx="442392" cy="412838"/>
          </a:xfrm>
          <a:prstGeom prst="rect">
            <a:avLst/>
          </a:prstGeom>
        </p:spPr>
        <p:txBody>
          <a:bodyPr anchor="b"/>
          <a:lstStyle>
            <a:lvl1pPr algn="r">
              <a:defRPr sz="1100">
                <a:solidFill>
                  <a:srgbClr val="004990"/>
                </a:solidFill>
              </a:defRPr>
            </a:lvl1pPr>
          </a:lstStyle>
          <a:p>
            <a:fld id="{4A490C5D-AEA8-4823-B9B3-806910A0ECF7}" type="slidenum">
              <a:rPr lang="es-ES" smtClean="0"/>
              <a:pPr/>
              <a:t>‹#›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6845240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Presentation End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3068960"/>
            <a:ext cx="7772400" cy="747514"/>
          </a:xfrm>
        </p:spPr>
        <p:txBody>
          <a:bodyPr anchor="ctr">
            <a:normAutofit/>
          </a:bodyPr>
          <a:lstStyle>
            <a:lvl1pPr algn="ctr">
              <a:defRPr sz="3200" b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s-E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61048"/>
            <a:ext cx="6400800" cy="864096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_tradnl" smtClean="0"/>
              <a:t>Haga clic para modificar el estilo de subtítulo del patrón</a:t>
            </a:r>
            <a:endParaRPr lang="es-ES" dirty="0"/>
          </a:p>
        </p:txBody>
      </p:sp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4067" y="1196752"/>
            <a:ext cx="4971941" cy="12241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 userDrawn="1"/>
        </p:nvSpPr>
        <p:spPr>
          <a:xfrm>
            <a:off x="251520" y="188640"/>
            <a:ext cx="38940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0" dirty="0" smtClean="0">
                <a:solidFill>
                  <a:schemeClr val="bg1"/>
                </a:solidFill>
              </a:rPr>
              <a:t>www.bsc.es</a:t>
            </a:r>
            <a:endParaRPr lang="es-ES" sz="2000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08340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-27384"/>
            <a:ext cx="8928992" cy="79208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5" name="Slide Number Placeholder 5"/>
          <p:cNvSpPr txBox="1">
            <a:spLocks/>
          </p:cNvSpPr>
          <p:nvPr userDrawn="1"/>
        </p:nvSpPr>
        <p:spPr>
          <a:xfrm>
            <a:off x="8112189" y="6666311"/>
            <a:ext cx="1500371" cy="256770"/>
          </a:xfrm>
          <a:prstGeom prst="rect">
            <a:avLst/>
          </a:prstGeom>
        </p:spPr>
        <p:txBody>
          <a:bodyPr lIns="64301" tIns="32150" rIns="64301" bIns="32150"/>
          <a:lstStyle>
            <a:defPPr>
              <a:defRPr lang="en-GB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bg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bg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bg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bg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bg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000" kern="1200">
                <a:solidFill>
                  <a:schemeClr val="bg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000" kern="1200">
                <a:solidFill>
                  <a:schemeClr val="bg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000" kern="1200">
                <a:solidFill>
                  <a:schemeClr val="bg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000" kern="1200">
                <a:solidFill>
                  <a:schemeClr val="bg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fld id="{421D8212-4F7B-458D-B98F-38C3B83DAB60}" type="slidenum">
              <a:rPr lang="en-US" sz="900" kern="1200" baseline="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00" kern="1200" baseline="0" dirty="0" smtClean="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25088199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-27384"/>
            <a:ext cx="8928992" cy="79208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59584933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4" y="44624"/>
            <a:ext cx="8928992" cy="79208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s-ES_tradnl" smtClean="0"/>
              <a:t>Clic para editar título</a:t>
            </a:r>
            <a:endParaRPr lang="es-E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4" y="980728"/>
            <a:ext cx="8928992" cy="51845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95736" y="6356350"/>
            <a:ext cx="6336704" cy="4140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04448" y="6357553"/>
            <a:ext cx="442392" cy="412838"/>
          </a:xfrm>
          <a:prstGeom prst="rect">
            <a:avLst/>
          </a:prstGeom>
        </p:spPr>
        <p:txBody>
          <a:bodyPr anchor="b"/>
          <a:lstStyle>
            <a:lvl1pPr algn="r">
              <a:defRPr sz="1100">
                <a:solidFill>
                  <a:srgbClr val="004990"/>
                </a:solidFill>
              </a:defRPr>
            </a:lvl1pPr>
          </a:lstStyle>
          <a:p>
            <a:fld id="{4A490C5D-AEA8-4823-B9B3-806910A0ECF7}" type="slidenum">
              <a:rPr lang="es-ES" smtClean="0"/>
              <a:pPr/>
              <a:t>‹#›</a:t>
            </a:fld>
            <a:endParaRPr lang="es-ES" dirty="0"/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6309320"/>
            <a:ext cx="1878899" cy="4610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84306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spcBef>
          <a:spcPct val="0"/>
        </a:spcBef>
        <a:buNone/>
        <a:defRPr sz="27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Tx/>
        <a:buBlip>
          <a:blip r:embed="rId14"/>
        </a:buBlip>
        <a:defRPr sz="2400" kern="1200">
          <a:solidFill>
            <a:srgbClr val="004990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rgbClr val="004990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rgbClr val="004990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600" kern="1200">
          <a:solidFill>
            <a:srgbClr val="004990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600" kern="1200">
          <a:solidFill>
            <a:srgbClr val="00499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2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jpe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5.jpeg"/><Relationship Id="rId5" Type="http://schemas.openxmlformats.org/officeDocument/2006/relationships/image" Target="../media/image24.jpe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.bin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34.jpeg"/><Relationship Id="rId2" Type="http://schemas.openxmlformats.org/officeDocument/2006/relationships/slideLayout" Target="../slideLayouts/slideLayout10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3.png"/><Relationship Id="rId11" Type="http://schemas.openxmlformats.org/officeDocument/2006/relationships/image" Target="../media/image30.wmf"/><Relationship Id="rId5" Type="http://schemas.openxmlformats.org/officeDocument/2006/relationships/image" Target="../media/image32.jpeg"/><Relationship Id="rId10" Type="http://schemas.openxmlformats.org/officeDocument/2006/relationships/oleObject" Target="../embeddings/oleObject2.bin"/><Relationship Id="rId4" Type="http://schemas.openxmlformats.org/officeDocument/2006/relationships/image" Target="../media/image31.jpeg"/><Relationship Id="rId9" Type="http://schemas.openxmlformats.org/officeDocument/2006/relationships/image" Target="../media/image29.wmf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13" Type="http://schemas.openxmlformats.org/officeDocument/2006/relationships/image" Target="../media/image42.wmf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40.jpeg"/><Relationship Id="rId12" Type="http://schemas.openxmlformats.org/officeDocument/2006/relationships/image" Target="../media/image41.wmf"/><Relationship Id="rId2" Type="http://schemas.openxmlformats.org/officeDocument/2006/relationships/slideLayout" Target="../slideLayouts/slideLayout9.xml"/><Relationship Id="rId16" Type="http://schemas.openxmlformats.org/officeDocument/2006/relationships/image" Target="../media/image45.wmf"/><Relationship Id="rId1" Type="http://schemas.openxmlformats.org/officeDocument/2006/relationships/vmlDrawing" Target="../drawings/vmlDrawing2.vml"/><Relationship Id="rId6" Type="http://schemas.openxmlformats.org/officeDocument/2006/relationships/image" Target="../media/image39.wmf"/><Relationship Id="rId11" Type="http://schemas.openxmlformats.org/officeDocument/2006/relationships/image" Target="../media/image36.wmf"/><Relationship Id="rId5" Type="http://schemas.openxmlformats.org/officeDocument/2006/relationships/image" Target="../media/image38.wmf"/><Relationship Id="rId15" Type="http://schemas.openxmlformats.org/officeDocument/2006/relationships/image" Target="../media/image44.png"/><Relationship Id="rId10" Type="http://schemas.openxmlformats.org/officeDocument/2006/relationships/oleObject" Target="../embeddings/oleObject4.bin"/><Relationship Id="rId4" Type="http://schemas.openxmlformats.org/officeDocument/2006/relationships/image" Target="../media/image37.png"/><Relationship Id="rId9" Type="http://schemas.openxmlformats.org/officeDocument/2006/relationships/image" Target="../media/image35.wmf"/><Relationship Id="rId14" Type="http://schemas.openxmlformats.org/officeDocument/2006/relationships/image" Target="../media/image4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3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580112" y="5969024"/>
            <a:ext cx="33123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 smtClean="0">
                <a:solidFill>
                  <a:schemeClr val="bg1"/>
                </a:solidFill>
              </a:rPr>
              <a:t>Barcelona, February 2014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403648" y="4931876"/>
            <a:ext cx="6480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Jesús</a:t>
            </a:r>
            <a:r>
              <a:rPr lang="en-US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Labarta</a:t>
            </a:r>
            <a:endParaRPr lang="en-US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Title 11"/>
          <p:cNvSpPr>
            <a:spLocks noGrp="1"/>
          </p:cNvSpPr>
          <p:nvPr>
            <p:ph type="ctrTitle"/>
          </p:nvPr>
        </p:nvSpPr>
        <p:spPr>
          <a:xfrm>
            <a:off x="757808" y="2708920"/>
            <a:ext cx="7772400" cy="136815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Parallel Programming Tools and Models</a:t>
            </a:r>
            <a:br>
              <a:rPr lang="en-US" dirty="0" smtClean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2658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BSC Vision in the programming revolution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Need to decouple again</a:t>
            </a:r>
            <a:endParaRPr lang="en-US" dirty="0"/>
          </a:p>
        </p:txBody>
      </p:sp>
      <p:grpSp>
        <p:nvGrpSpPr>
          <p:cNvPr id="17411" name="Agrupar 2"/>
          <p:cNvGrpSpPr>
            <a:grpSpLocks/>
          </p:cNvGrpSpPr>
          <p:nvPr/>
        </p:nvGrpSpPr>
        <p:grpSpPr bwMode="auto">
          <a:xfrm>
            <a:off x="930275" y="5191125"/>
            <a:ext cx="4668838" cy="1503363"/>
            <a:chOff x="1115843" y="4672240"/>
            <a:chExt cx="5603705" cy="1352300"/>
          </a:xfrm>
        </p:grpSpPr>
        <p:pic>
          <p:nvPicPr>
            <p:cNvPr id="17423" name="Imagen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5843" y="5135174"/>
              <a:ext cx="1778731" cy="8893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424" name="Imagen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12059" y="5163011"/>
              <a:ext cx="860597" cy="8505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425" name="Imagen 1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48016" y="5176646"/>
              <a:ext cx="1109464" cy="8331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426" name="Imagen 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49578" y="5174290"/>
              <a:ext cx="1269970" cy="8178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Rectángulo redondeado 8"/>
            <p:cNvSpPr/>
            <p:nvPr/>
          </p:nvSpPr>
          <p:spPr>
            <a:xfrm>
              <a:off x="1121560" y="4672240"/>
              <a:ext cx="5582745" cy="334148"/>
            </a:xfrm>
            <a:prstGeom prst="roundRect">
              <a:avLst/>
            </a:prstGeom>
            <a:solidFill>
              <a:schemeClr val="accent1">
                <a:alpha val="31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s-ES" dirty="0">
                  <a:solidFill>
                    <a:schemeClr val="bg2">
                      <a:lumMod val="50000"/>
                    </a:schemeClr>
                  </a:solidFill>
                </a:rPr>
                <a:t>ISA / API</a:t>
              </a:r>
            </a:p>
          </p:txBody>
        </p:sp>
      </p:grpSp>
      <p:grpSp>
        <p:nvGrpSpPr>
          <p:cNvPr id="4" name="Group 3"/>
          <p:cNvGrpSpPr>
            <a:grpSpLocks/>
          </p:cNvGrpSpPr>
          <p:nvPr/>
        </p:nvGrpSpPr>
        <p:grpSpPr bwMode="auto">
          <a:xfrm>
            <a:off x="6338888" y="1465263"/>
            <a:ext cx="2427287" cy="4483100"/>
            <a:chOff x="7606356" y="1318921"/>
            <a:chExt cx="2913348" cy="4034475"/>
          </a:xfrm>
        </p:grpSpPr>
        <p:sp>
          <p:nvSpPr>
            <p:cNvPr id="13" name="Llamada con línea 2 12"/>
            <p:cNvSpPr/>
            <p:nvPr/>
          </p:nvSpPr>
          <p:spPr>
            <a:xfrm>
              <a:off x="7606356" y="2760417"/>
              <a:ext cx="2909537" cy="1085765"/>
            </a:xfrm>
            <a:prstGeom prst="borderCallout2">
              <a:avLst>
                <a:gd name="adj1" fmla="val 39956"/>
                <a:gd name="adj2" fmla="val -378"/>
                <a:gd name="adj3" fmla="val 37004"/>
                <a:gd name="adj4" fmla="val -16431"/>
                <a:gd name="adj5" fmla="val 23607"/>
                <a:gd name="adj6" fmla="val -28361"/>
              </a:avLst>
            </a:prstGeom>
            <a:solidFill>
              <a:schemeClr val="accent1">
                <a:lumMod val="20000"/>
                <a:lumOff val="80000"/>
              </a:schemeClr>
            </a:solidFill>
            <a:ln/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solidFill>
                    <a:schemeClr val="tx1"/>
                  </a:solidFill>
                </a:rPr>
                <a:t>General purpose</a:t>
              </a:r>
            </a:p>
            <a:p>
              <a:pPr algn="ctr">
                <a:defRPr/>
              </a:pPr>
              <a:r>
                <a:rPr lang="en-US" dirty="0">
                  <a:solidFill>
                    <a:schemeClr val="tx1"/>
                  </a:solidFill>
                </a:rPr>
                <a:t>Task based</a:t>
              </a:r>
            </a:p>
            <a:p>
              <a:pPr algn="ctr">
                <a:defRPr/>
              </a:pPr>
              <a:r>
                <a:rPr lang="en-US" dirty="0">
                  <a:solidFill>
                    <a:schemeClr val="tx1"/>
                  </a:solidFill>
                </a:rPr>
                <a:t>Single address space</a:t>
              </a:r>
            </a:p>
          </p:txBody>
        </p:sp>
        <p:sp>
          <p:nvSpPr>
            <p:cNvPr id="15" name="Llamada con línea 2 14"/>
            <p:cNvSpPr/>
            <p:nvPr/>
          </p:nvSpPr>
          <p:spPr>
            <a:xfrm>
              <a:off x="7920746" y="4173341"/>
              <a:ext cx="2598958" cy="1180055"/>
            </a:xfrm>
            <a:prstGeom prst="borderCallout2">
              <a:avLst>
                <a:gd name="adj1" fmla="val 82291"/>
                <a:gd name="adj2" fmla="val -378"/>
                <a:gd name="adj3" fmla="val 82292"/>
                <a:gd name="adj4" fmla="val -14962"/>
                <a:gd name="adj5" fmla="val 11670"/>
                <a:gd name="adj6" fmla="val -42897"/>
              </a:avLst>
            </a:prstGeom>
            <a:solidFill>
              <a:schemeClr val="accent1">
                <a:lumMod val="20000"/>
                <a:lumOff val="80000"/>
              </a:schemeClr>
            </a:solidFill>
            <a:ln/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s-ES" dirty="0">
                  <a:solidFill>
                    <a:schemeClr val="tx1"/>
                  </a:solidFill>
                </a:rPr>
                <a:t>“</a:t>
              </a:r>
              <a:r>
                <a:rPr lang="en-US" dirty="0">
                  <a:solidFill>
                    <a:schemeClr val="tx1"/>
                  </a:solidFill>
                </a:rPr>
                <a:t>Reuse” architectural ideas under</a:t>
              </a:r>
            </a:p>
            <a:p>
              <a:pPr algn="ctr">
                <a:defRPr/>
              </a:pPr>
              <a:r>
                <a:rPr lang="en-US" dirty="0">
                  <a:solidFill>
                    <a:schemeClr val="tx1"/>
                  </a:solidFill>
                </a:rPr>
                <a:t> new constraints</a:t>
              </a:r>
            </a:p>
          </p:txBody>
        </p:sp>
        <p:sp>
          <p:nvSpPr>
            <p:cNvPr id="16" name="Llamada con línea 2 15"/>
            <p:cNvSpPr/>
            <p:nvPr/>
          </p:nvSpPr>
          <p:spPr>
            <a:xfrm>
              <a:off x="7920746" y="1318921"/>
              <a:ext cx="2598958" cy="1102909"/>
            </a:xfrm>
            <a:prstGeom prst="borderCallout2">
              <a:avLst>
                <a:gd name="adj1" fmla="val 63070"/>
                <a:gd name="adj2" fmla="val 863"/>
                <a:gd name="adj3" fmla="val 62543"/>
                <a:gd name="adj4" fmla="val -14738"/>
                <a:gd name="adj5" fmla="val 84689"/>
                <a:gd name="adj6" fmla="val -42257"/>
              </a:avLst>
            </a:prstGeom>
            <a:solidFill>
              <a:schemeClr val="accent1">
                <a:lumMod val="20000"/>
                <a:lumOff val="80000"/>
              </a:schemeClr>
            </a:solidFill>
            <a:ln/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solidFill>
                    <a:schemeClr val="tx1"/>
                  </a:solidFill>
                </a:rPr>
                <a:t>Application logic</a:t>
              </a:r>
            </a:p>
            <a:p>
              <a:pPr algn="ctr">
                <a:defRPr/>
              </a:pPr>
              <a:endParaRPr lang="en-US" dirty="0">
                <a:solidFill>
                  <a:schemeClr val="tx1"/>
                </a:solidFill>
              </a:endParaRPr>
            </a:p>
            <a:p>
              <a:pPr algn="ctr">
                <a:defRPr/>
              </a:pPr>
              <a:r>
                <a:rPr lang="en-US" dirty="0">
                  <a:solidFill>
                    <a:schemeClr val="tx1"/>
                  </a:solidFill>
                </a:rPr>
                <a:t>Arch. independent</a:t>
              </a:r>
              <a:endParaRPr lang="en-US" dirty="0">
                <a:solidFill>
                  <a:srgbClr val="76B900"/>
                </a:solidFill>
              </a:endParaRPr>
            </a:p>
          </p:txBody>
        </p:sp>
      </p:grpSp>
      <p:sp>
        <p:nvSpPr>
          <p:cNvPr id="10" name="Rectángulo redondeado 9"/>
          <p:cNvSpPr/>
          <p:nvPr/>
        </p:nvSpPr>
        <p:spPr>
          <a:xfrm>
            <a:off x="939254" y="2100064"/>
            <a:ext cx="4651994" cy="865239"/>
          </a:xfrm>
          <a:prstGeom prst="roundRect">
            <a:avLst/>
          </a:prstGeom>
          <a:solidFill>
            <a:srgbClr val="CC990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lIns="85340" tIns="42670" rIns="85340" bIns="42670" anchor="ctr"/>
          <a:lstStyle/>
          <a:p>
            <a:pPr algn="ctr">
              <a:defRPr/>
            </a:pPr>
            <a:r>
              <a:rPr lang="es-ES" sz="2600" dirty="0" err="1">
                <a:solidFill>
                  <a:schemeClr val="bg1"/>
                </a:solidFill>
              </a:rPr>
              <a:t>Applications</a:t>
            </a:r>
            <a:endParaRPr lang="es-ES" sz="2600" dirty="0">
              <a:solidFill>
                <a:schemeClr val="bg1"/>
              </a:solidFill>
            </a:endParaRPr>
          </a:p>
        </p:txBody>
      </p:sp>
      <p:sp>
        <p:nvSpPr>
          <p:cNvPr id="12" name="Rectángulo redondeado 11"/>
          <p:cNvSpPr/>
          <p:nvPr/>
        </p:nvSpPr>
        <p:spPr>
          <a:xfrm>
            <a:off x="930879" y="3543239"/>
            <a:ext cx="4651994" cy="1460805"/>
          </a:xfrm>
          <a:prstGeom prst="roundRect">
            <a:avLst/>
          </a:prstGeom>
          <a:solidFill>
            <a:srgbClr val="4549F5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lIns="85340" tIns="42670" rIns="85340" bIns="42670" anchor="ctr"/>
          <a:lstStyle/>
          <a:p>
            <a:pPr algn="ctr">
              <a:defRPr/>
            </a:pPr>
            <a:r>
              <a:rPr lang="es-ES" sz="2600" dirty="0" err="1">
                <a:solidFill>
                  <a:schemeClr val="bg1"/>
                </a:solidFill>
              </a:rPr>
              <a:t>Power</a:t>
            </a:r>
            <a:r>
              <a:rPr lang="es-ES" sz="2600" dirty="0">
                <a:solidFill>
                  <a:schemeClr val="bg1"/>
                </a:solidFill>
              </a:rPr>
              <a:t> </a:t>
            </a:r>
            <a:r>
              <a:rPr lang="es-ES" sz="2600" dirty="0" err="1">
                <a:solidFill>
                  <a:schemeClr val="bg1"/>
                </a:solidFill>
              </a:rPr>
              <a:t>to</a:t>
            </a:r>
            <a:r>
              <a:rPr lang="es-ES" sz="2600" dirty="0">
                <a:solidFill>
                  <a:schemeClr val="bg1"/>
                </a:solidFill>
              </a:rPr>
              <a:t> </a:t>
            </a:r>
            <a:r>
              <a:rPr lang="es-ES" sz="2600" dirty="0" err="1">
                <a:solidFill>
                  <a:schemeClr val="bg1"/>
                </a:solidFill>
              </a:rPr>
              <a:t>the</a:t>
            </a:r>
            <a:r>
              <a:rPr lang="es-ES" sz="2600" dirty="0">
                <a:solidFill>
                  <a:schemeClr val="bg1"/>
                </a:solidFill>
              </a:rPr>
              <a:t> </a:t>
            </a:r>
            <a:r>
              <a:rPr lang="es-ES" sz="2600" dirty="0" err="1">
                <a:solidFill>
                  <a:schemeClr val="bg1"/>
                </a:solidFill>
              </a:rPr>
              <a:t>runtime</a:t>
            </a:r>
            <a:endParaRPr lang="es-ES" sz="2600" dirty="0">
              <a:solidFill>
                <a:schemeClr val="bg1"/>
              </a:solidFill>
            </a:endParaRPr>
          </a:p>
        </p:txBody>
      </p:sp>
      <p:sp>
        <p:nvSpPr>
          <p:cNvPr id="17" name="Rectángulo redondeado 16"/>
          <p:cNvSpPr/>
          <p:nvPr/>
        </p:nvSpPr>
        <p:spPr>
          <a:xfrm>
            <a:off x="927100" y="3062288"/>
            <a:ext cx="4651375" cy="371475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5340" tIns="42670" rIns="85340" bIns="42670" anchor="ctr"/>
          <a:lstStyle/>
          <a:p>
            <a:pPr algn="ctr">
              <a:defRPr/>
            </a:pPr>
            <a:r>
              <a:rPr lang="es-ES" dirty="0">
                <a:solidFill>
                  <a:schemeClr val="bg1"/>
                </a:solidFill>
              </a:rPr>
              <a:t>PM: High-</a:t>
            </a:r>
            <a:r>
              <a:rPr lang="es-ES" dirty="0" err="1">
                <a:solidFill>
                  <a:schemeClr val="bg1"/>
                </a:solidFill>
              </a:rPr>
              <a:t>level</a:t>
            </a:r>
            <a:r>
              <a:rPr lang="es-ES" dirty="0">
                <a:solidFill>
                  <a:schemeClr val="bg1"/>
                </a:solidFill>
              </a:rPr>
              <a:t>, </a:t>
            </a:r>
            <a:r>
              <a:rPr lang="es-ES" dirty="0" err="1">
                <a:solidFill>
                  <a:schemeClr val="bg1"/>
                </a:solidFill>
              </a:rPr>
              <a:t>clean</a:t>
            </a:r>
            <a:r>
              <a:rPr lang="es-ES" dirty="0">
                <a:solidFill>
                  <a:schemeClr val="bg1"/>
                </a:solidFill>
              </a:rPr>
              <a:t>, </a:t>
            </a:r>
            <a:r>
              <a:rPr lang="es-ES" dirty="0" err="1">
                <a:solidFill>
                  <a:schemeClr val="bg1"/>
                </a:solidFill>
              </a:rPr>
              <a:t>abstract</a:t>
            </a:r>
            <a:r>
              <a:rPr lang="es-ES" dirty="0">
                <a:solidFill>
                  <a:schemeClr val="bg1"/>
                </a:solidFill>
              </a:rPr>
              <a:t> interface</a:t>
            </a:r>
          </a:p>
        </p:txBody>
      </p:sp>
    </p:spTree>
    <p:extLst>
      <p:ext uri="{BB962C8B-B14F-4D97-AF65-F5344CB8AC3E}">
        <p14:creationId xmlns:p14="http://schemas.microsoft.com/office/powerpoint/2010/main" val="1604738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Vision in the programming revolution</a:t>
            </a:r>
          </a:p>
        </p:txBody>
      </p:sp>
      <p:grpSp>
        <p:nvGrpSpPr>
          <p:cNvPr id="18435" name="Agrupar 2"/>
          <p:cNvGrpSpPr>
            <a:grpSpLocks/>
          </p:cNvGrpSpPr>
          <p:nvPr/>
        </p:nvGrpSpPr>
        <p:grpSpPr bwMode="auto">
          <a:xfrm>
            <a:off x="930275" y="5191125"/>
            <a:ext cx="4668838" cy="1503363"/>
            <a:chOff x="1115843" y="4672240"/>
            <a:chExt cx="5603705" cy="1352300"/>
          </a:xfrm>
        </p:grpSpPr>
        <p:pic>
          <p:nvPicPr>
            <p:cNvPr id="18450" name="Imagen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5843" y="5135174"/>
              <a:ext cx="1778731" cy="8893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451" name="Imagen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12059" y="5163011"/>
              <a:ext cx="860597" cy="8505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452" name="Imagen 1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48016" y="5176646"/>
              <a:ext cx="1109464" cy="8331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453" name="Imagen 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49578" y="5174290"/>
              <a:ext cx="1269970" cy="8178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Rectángulo redondeado 8"/>
            <p:cNvSpPr/>
            <p:nvPr/>
          </p:nvSpPr>
          <p:spPr>
            <a:xfrm>
              <a:off x="1121560" y="4672240"/>
              <a:ext cx="5582745" cy="334148"/>
            </a:xfrm>
            <a:prstGeom prst="roundRect">
              <a:avLst/>
            </a:prstGeom>
            <a:solidFill>
              <a:schemeClr val="accent1">
                <a:alpha val="31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s-ES" dirty="0">
                  <a:solidFill>
                    <a:schemeClr val="bg2">
                      <a:lumMod val="50000"/>
                    </a:schemeClr>
                  </a:solidFill>
                </a:rPr>
                <a:t>ISA / API</a:t>
              </a:r>
            </a:p>
          </p:txBody>
        </p:sp>
      </p:grpSp>
      <p:grpSp>
        <p:nvGrpSpPr>
          <p:cNvPr id="4" name="Group 3"/>
          <p:cNvGrpSpPr>
            <a:grpSpLocks/>
          </p:cNvGrpSpPr>
          <p:nvPr/>
        </p:nvGrpSpPr>
        <p:grpSpPr bwMode="auto">
          <a:xfrm>
            <a:off x="6338888" y="1465263"/>
            <a:ext cx="2427287" cy="1979612"/>
            <a:chOff x="7606356" y="1318921"/>
            <a:chExt cx="2913348" cy="1781255"/>
          </a:xfrm>
        </p:grpSpPr>
        <p:sp>
          <p:nvSpPr>
            <p:cNvPr id="13" name="Llamada con línea 2 12"/>
            <p:cNvSpPr/>
            <p:nvPr/>
          </p:nvSpPr>
          <p:spPr>
            <a:xfrm>
              <a:off x="7606356" y="2014567"/>
              <a:ext cx="2909537" cy="1085609"/>
            </a:xfrm>
            <a:prstGeom prst="borderCallout2">
              <a:avLst>
                <a:gd name="adj1" fmla="val 39956"/>
                <a:gd name="adj2" fmla="val -378"/>
                <a:gd name="adj3" fmla="val 37004"/>
                <a:gd name="adj4" fmla="val -16431"/>
                <a:gd name="adj5" fmla="val 45267"/>
                <a:gd name="adj6" fmla="val -29341"/>
              </a:avLst>
            </a:prstGeom>
            <a:solidFill>
              <a:schemeClr val="accent1">
                <a:lumMod val="20000"/>
                <a:lumOff val="80000"/>
              </a:schemeClr>
            </a:solidFill>
            <a:ln/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solidFill>
                    <a:schemeClr val="tx1"/>
                  </a:solidFill>
                </a:rPr>
                <a:t>Special purpose</a:t>
              </a:r>
            </a:p>
            <a:p>
              <a:pPr algn="ctr">
                <a:defRPr/>
              </a:pPr>
              <a:endParaRPr lang="en-US" dirty="0">
                <a:solidFill>
                  <a:schemeClr val="tx1"/>
                </a:solidFill>
              </a:endParaRPr>
            </a:p>
            <a:p>
              <a:pPr algn="ctr">
                <a:defRPr/>
              </a:pPr>
              <a:r>
                <a:rPr lang="en-US" dirty="0">
                  <a:solidFill>
                    <a:schemeClr val="tx1"/>
                  </a:solidFill>
                </a:rPr>
                <a:t>Must be easy to develop/maintain</a:t>
              </a:r>
            </a:p>
          </p:txBody>
        </p:sp>
        <p:sp>
          <p:nvSpPr>
            <p:cNvPr id="16" name="Llamada con línea 2 15"/>
            <p:cNvSpPr/>
            <p:nvPr/>
          </p:nvSpPr>
          <p:spPr>
            <a:xfrm>
              <a:off x="7920746" y="1318921"/>
              <a:ext cx="2598958" cy="384248"/>
            </a:xfrm>
            <a:prstGeom prst="borderCallout2">
              <a:avLst>
                <a:gd name="adj1" fmla="val 63070"/>
                <a:gd name="adj2" fmla="val 863"/>
                <a:gd name="adj3" fmla="val 62543"/>
                <a:gd name="adj4" fmla="val -14738"/>
                <a:gd name="adj5" fmla="val 106799"/>
                <a:gd name="adj6" fmla="val -46643"/>
              </a:avLst>
            </a:prstGeom>
            <a:solidFill>
              <a:schemeClr val="accent1">
                <a:lumMod val="20000"/>
                <a:lumOff val="80000"/>
              </a:schemeClr>
            </a:solidFill>
            <a:ln/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solidFill>
                    <a:schemeClr val="tx1"/>
                  </a:solidFill>
                </a:rPr>
                <a:t>Fast prototyping</a:t>
              </a:r>
              <a:endParaRPr lang="en-US" dirty="0">
                <a:solidFill>
                  <a:srgbClr val="76B900"/>
                </a:solidFill>
              </a:endParaRPr>
            </a:p>
          </p:txBody>
        </p:sp>
      </p:grpSp>
      <p:sp>
        <p:nvSpPr>
          <p:cNvPr id="10" name="Rectángulo redondeado 9"/>
          <p:cNvSpPr/>
          <p:nvPr/>
        </p:nvSpPr>
        <p:spPr>
          <a:xfrm>
            <a:off x="939254" y="1777585"/>
            <a:ext cx="4651994" cy="519594"/>
          </a:xfrm>
          <a:prstGeom prst="roundRect">
            <a:avLst/>
          </a:prstGeom>
          <a:solidFill>
            <a:srgbClr val="CC990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lIns="85340" tIns="42670" rIns="85340" bIns="42670" anchor="ctr"/>
          <a:lstStyle/>
          <a:p>
            <a:pPr algn="ctr">
              <a:defRPr/>
            </a:pPr>
            <a:r>
              <a:rPr lang="es-ES" sz="2600" dirty="0" err="1">
                <a:solidFill>
                  <a:schemeClr val="bg1"/>
                </a:solidFill>
              </a:rPr>
              <a:t>Applications</a:t>
            </a:r>
            <a:endParaRPr lang="es-ES" sz="2600" dirty="0">
              <a:solidFill>
                <a:schemeClr val="bg1"/>
              </a:solidFill>
            </a:endParaRPr>
          </a:p>
        </p:txBody>
      </p:sp>
      <p:sp>
        <p:nvSpPr>
          <p:cNvPr id="12" name="Rectángulo redondeado 11"/>
          <p:cNvSpPr/>
          <p:nvPr/>
        </p:nvSpPr>
        <p:spPr>
          <a:xfrm>
            <a:off x="930879" y="3543239"/>
            <a:ext cx="4651994" cy="1460805"/>
          </a:xfrm>
          <a:prstGeom prst="roundRect">
            <a:avLst/>
          </a:prstGeom>
          <a:solidFill>
            <a:srgbClr val="4549F5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lIns="85340" tIns="42670" rIns="85340" bIns="42670" anchor="ctr"/>
          <a:lstStyle/>
          <a:p>
            <a:pPr algn="ctr">
              <a:defRPr/>
            </a:pPr>
            <a:r>
              <a:rPr lang="es-ES" sz="2600" dirty="0" err="1">
                <a:solidFill>
                  <a:schemeClr val="bg1"/>
                </a:solidFill>
              </a:rPr>
              <a:t>Power</a:t>
            </a:r>
            <a:r>
              <a:rPr lang="es-ES" sz="2600" dirty="0">
                <a:solidFill>
                  <a:schemeClr val="bg1"/>
                </a:solidFill>
              </a:rPr>
              <a:t> </a:t>
            </a:r>
            <a:r>
              <a:rPr lang="es-ES" sz="2600" dirty="0" err="1">
                <a:solidFill>
                  <a:schemeClr val="bg1"/>
                </a:solidFill>
              </a:rPr>
              <a:t>to</a:t>
            </a:r>
            <a:r>
              <a:rPr lang="es-ES" sz="2600" dirty="0">
                <a:solidFill>
                  <a:schemeClr val="bg1"/>
                </a:solidFill>
              </a:rPr>
              <a:t> </a:t>
            </a:r>
            <a:r>
              <a:rPr lang="es-ES" sz="2600" dirty="0" err="1">
                <a:solidFill>
                  <a:schemeClr val="bg1"/>
                </a:solidFill>
              </a:rPr>
              <a:t>the</a:t>
            </a:r>
            <a:r>
              <a:rPr lang="es-ES" sz="2600" dirty="0">
                <a:solidFill>
                  <a:schemeClr val="bg1"/>
                </a:solidFill>
              </a:rPr>
              <a:t> </a:t>
            </a:r>
            <a:r>
              <a:rPr lang="es-ES" sz="2600" dirty="0" err="1">
                <a:solidFill>
                  <a:schemeClr val="bg1"/>
                </a:solidFill>
              </a:rPr>
              <a:t>runtime</a:t>
            </a:r>
            <a:endParaRPr lang="es-ES" sz="2600" dirty="0">
              <a:solidFill>
                <a:schemeClr val="bg1"/>
              </a:solidFill>
            </a:endParaRPr>
          </a:p>
        </p:txBody>
      </p:sp>
      <p:sp>
        <p:nvSpPr>
          <p:cNvPr id="17" name="Rectángulo redondeado 16"/>
          <p:cNvSpPr/>
          <p:nvPr/>
        </p:nvSpPr>
        <p:spPr>
          <a:xfrm>
            <a:off x="927100" y="3062288"/>
            <a:ext cx="4651375" cy="371475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5340" tIns="42670" rIns="85340" bIns="42670" anchor="ctr"/>
          <a:lstStyle/>
          <a:p>
            <a:pPr algn="ctr">
              <a:defRPr/>
            </a:pPr>
            <a:r>
              <a:rPr lang="es-ES" dirty="0">
                <a:solidFill>
                  <a:schemeClr val="bg1"/>
                </a:solidFill>
              </a:rPr>
              <a:t>PM: High-</a:t>
            </a:r>
            <a:r>
              <a:rPr lang="es-ES" dirty="0" err="1">
                <a:solidFill>
                  <a:schemeClr val="bg1"/>
                </a:solidFill>
              </a:rPr>
              <a:t>level</a:t>
            </a:r>
            <a:r>
              <a:rPr lang="es-ES" dirty="0">
                <a:solidFill>
                  <a:schemeClr val="bg1"/>
                </a:solidFill>
              </a:rPr>
              <a:t>, </a:t>
            </a:r>
            <a:r>
              <a:rPr lang="es-ES" dirty="0" err="1">
                <a:solidFill>
                  <a:schemeClr val="bg1"/>
                </a:solidFill>
              </a:rPr>
              <a:t>clean</a:t>
            </a:r>
            <a:r>
              <a:rPr lang="es-ES" dirty="0">
                <a:solidFill>
                  <a:schemeClr val="bg1"/>
                </a:solidFill>
              </a:rPr>
              <a:t>, </a:t>
            </a:r>
            <a:r>
              <a:rPr lang="es-ES" dirty="0" err="1">
                <a:solidFill>
                  <a:schemeClr val="bg1"/>
                </a:solidFill>
              </a:rPr>
              <a:t>abstract</a:t>
            </a:r>
            <a:r>
              <a:rPr lang="es-ES" dirty="0">
                <a:solidFill>
                  <a:schemeClr val="bg1"/>
                </a:solidFill>
              </a:rPr>
              <a:t> interface</a:t>
            </a:r>
          </a:p>
        </p:txBody>
      </p:sp>
      <p:grpSp>
        <p:nvGrpSpPr>
          <p:cNvPr id="2" name="Group 1"/>
          <p:cNvGrpSpPr>
            <a:grpSpLocks/>
          </p:cNvGrpSpPr>
          <p:nvPr/>
        </p:nvGrpSpPr>
        <p:grpSpPr bwMode="auto">
          <a:xfrm>
            <a:off x="962025" y="2392363"/>
            <a:ext cx="4570413" cy="600075"/>
            <a:chOff x="962025" y="2392363"/>
            <a:chExt cx="4570413" cy="600075"/>
          </a:xfrm>
        </p:grpSpPr>
        <p:sp>
          <p:nvSpPr>
            <p:cNvPr id="18" name="Rectángulo redondeado 16"/>
            <p:cNvSpPr/>
            <p:nvPr/>
          </p:nvSpPr>
          <p:spPr>
            <a:xfrm>
              <a:off x="962025" y="2622550"/>
              <a:ext cx="960438" cy="369888"/>
            </a:xfrm>
            <a:prstGeom prst="roundRect">
              <a:avLst/>
            </a:prstGeom>
            <a:solidFill>
              <a:srgbClr val="92D05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85340" tIns="42670" rIns="85340" bIns="42670" anchor="ctr"/>
            <a:lstStyle/>
            <a:p>
              <a:pPr algn="ctr">
                <a:defRPr/>
              </a:pPr>
              <a:r>
                <a:rPr lang="es-ES" dirty="0">
                  <a:solidFill>
                    <a:schemeClr val="bg1"/>
                  </a:solidFill>
                </a:rPr>
                <a:t>DSL1</a:t>
              </a:r>
            </a:p>
          </p:txBody>
        </p:sp>
        <p:sp>
          <p:nvSpPr>
            <p:cNvPr id="19" name="Rectángulo redondeado 16"/>
            <p:cNvSpPr/>
            <p:nvPr/>
          </p:nvSpPr>
          <p:spPr>
            <a:xfrm>
              <a:off x="1998663" y="2392363"/>
              <a:ext cx="960437" cy="568325"/>
            </a:xfrm>
            <a:prstGeom prst="roundRect">
              <a:avLst/>
            </a:prstGeom>
            <a:solidFill>
              <a:srgbClr val="92D05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85340" tIns="42670" rIns="85340" bIns="42670" anchor="ctr"/>
            <a:lstStyle/>
            <a:p>
              <a:pPr algn="ctr">
                <a:defRPr/>
              </a:pPr>
              <a:r>
                <a:rPr lang="es-ES" dirty="0">
                  <a:solidFill>
                    <a:schemeClr val="bg1"/>
                  </a:solidFill>
                </a:rPr>
                <a:t>DSL2</a:t>
              </a:r>
            </a:p>
          </p:txBody>
        </p:sp>
        <p:sp>
          <p:nvSpPr>
            <p:cNvPr id="20" name="Rectángulo redondeado 16"/>
            <p:cNvSpPr/>
            <p:nvPr/>
          </p:nvSpPr>
          <p:spPr>
            <a:xfrm>
              <a:off x="4572000" y="2506663"/>
              <a:ext cx="960438" cy="454025"/>
            </a:xfrm>
            <a:prstGeom prst="roundRect">
              <a:avLst/>
            </a:prstGeom>
            <a:solidFill>
              <a:srgbClr val="92D05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85340" tIns="42670" rIns="85340" bIns="42670" anchor="ctr"/>
            <a:lstStyle/>
            <a:p>
              <a:pPr algn="ctr">
                <a:defRPr/>
              </a:pPr>
              <a:r>
                <a:rPr lang="es-ES" dirty="0">
                  <a:solidFill>
                    <a:schemeClr val="bg1"/>
                  </a:solidFill>
                </a:rPr>
                <a:t>DSL3</a:t>
              </a:r>
            </a:p>
          </p:txBody>
        </p:sp>
      </p:grpSp>
      <p:sp>
        <p:nvSpPr>
          <p:cNvPr id="21" name="Rectangle 20"/>
          <p:cNvSpPr/>
          <p:nvPr/>
        </p:nvSpPr>
        <p:spPr bwMode="auto">
          <a:xfrm>
            <a:off x="1671638" y="5191125"/>
            <a:ext cx="498475" cy="371475"/>
          </a:xfrm>
          <a:prstGeom prst="rect">
            <a:avLst/>
          </a:prstGeom>
          <a:pattFill prst="solidDmnd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2" name="Rectangle 21"/>
          <p:cNvSpPr/>
          <p:nvPr/>
        </p:nvSpPr>
        <p:spPr bwMode="auto">
          <a:xfrm>
            <a:off x="4132263" y="5194300"/>
            <a:ext cx="766762" cy="365125"/>
          </a:xfrm>
          <a:prstGeom prst="rect">
            <a:avLst/>
          </a:prstGeom>
          <a:pattFill prst="solidDmnd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3" name="Rectangle 22"/>
          <p:cNvSpPr/>
          <p:nvPr/>
        </p:nvSpPr>
        <p:spPr bwMode="auto">
          <a:xfrm>
            <a:off x="1450975" y="5187950"/>
            <a:ext cx="157163" cy="371475"/>
          </a:xfrm>
          <a:prstGeom prst="rect">
            <a:avLst/>
          </a:prstGeom>
          <a:pattFill prst="solidDmnd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4" name="Llamada con línea 2 12"/>
          <p:cNvSpPr/>
          <p:nvPr/>
        </p:nvSpPr>
        <p:spPr bwMode="auto">
          <a:xfrm>
            <a:off x="6338888" y="3716039"/>
            <a:ext cx="2424112" cy="1206500"/>
          </a:xfrm>
          <a:prstGeom prst="borderCallout2">
            <a:avLst>
              <a:gd name="adj1" fmla="val 39956"/>
              <a:gd name="adj2" fmla="val -378"/>
              <a:gd name="adj3" fmla="val -33372"/>
              <a:gd name="adj4" fmla="val -18585"/>
              <a:gd name="adj5" fmla="val -37025"/>
              <a:gd name="adj6" fmla="val -27822"/>
            </a:avLst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</a:rPr>
              <a:t>General purpose</a:t>
            </a:r>
          </a:p>
          <a:p>
            <a:pPr algn="ctr">
              <a:defRPr/>
            </a:pPr>
            <a:r>
              <a:rPr lang="en-US" dirty="0">
                <a:solidFill>
                  <a:schemeClr val="tx1"/>
                </a:solidFill>
              </a:rPr>
              <a:t>Task based</a:t>
            </a:r>
          </a:p>
          <a:p>
            <a:pPr algn="ctr">
              <a:defRPr/>
            </a:pPr>
            <a:r>
              <a:rPr lang="en-US" dirty="0">
                <a:solidFill>
                  <a:schemeClr val="tx1"/>
                </a:solidFill>
              </a:rPr>
              <a:t>Single address space</a:t>
            </a:r>
          </a:p>
        </p:txBody>
      </p:sp>
      <p:sp>
        <p:nvSpPr>
          <p:cNvPr id="25" name="Llamada con línea 2 14"/>
          <p:cNvSpPr/>
          <p:nvPr/>
        </p:nvSpPr>
        <p:spPr bwMode="auto">
          <a:xfrm>
            <a:off x="6600825" y="5157192"/>
            <a:ext cx="2165350" cy="1311275"/>
          </a:xfrm>
          <a:prstGeom prst="borderCallout2">
            <a:avLst>
              <a:gd name="adj1" fmla="val 82291"/>
              <a:gd name="adj2" fmla="val -378"/>
              <a:gd name="adj3" fmla="val 82292"/>
              <a:gd name="adj4" fmla="val -14962"/>
              <a:gd name="adj5" fmla="val -49098"/>
              <a:gd name="adj6" fmla="val -42897"/>
            </a:avLst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ES" dirty="0">
                <a:solidFill>
                  <a:schemeClr val="tx1"/>
                </a:solidFill>
              </a:rPr>
              <a:t>“</a:t>
            </a:r>
            <a:r>
              <a:rPr lang="en-US" dirty="0">
                <a:solidFill>
                  <a:schemeClr val="tx1"/>
                </a:solidFill>
              </a:rPr>
              <a:t>Reuse” architectural ideas under</a:t>
            </a:r>
          </a:p>
          <a:p>
            <a:pPr algn="ctr">
              <a:defRPr/>
            </a:pPr>
            <a:r>
              <a:rPr lang="en-US" dirty="0">
                <a:solidFill>
                  <a:schemeClr val="tx1"/>
                </a:solidFill>
              </a:rPr>
              <a:t> new constraints</a:t>
            </a:r>
          </a:p>
        </p:txBody>
      </p:sp>
    </p:spTree>
    <p:extLst>
      <p:ext uri="{BB962C8B-B14F-4D97-AF65-F5344CB8AC3E}">
        <p14:creationId xmlns:p14="http://schemas.microsoft.com/office/powerpoint/2010/main" val="1246237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090" name="Rectangle 2"/>
          <p:cNvSpPr>
            <a:spLocks noGrp="1" noChangeArrowheads="1"/>
          </p:cNvSpPr>
          <p:nvPr>
            <p:ph type="title"/>
          </p:nvPr>
        </p:nvSpPr>
        <p:spPr>
          <a:xfrm>
            <a:off x="107504" y="-27384"/>
            <a:ext cx="8928992" cy="792088"/>
          </a:xfrm>
        </p:spPr>
        <p:txBody>
          <a:bodyPr/>
          <a:lstStyle/>
          <a:p>
            <a:r>
              <a:rPr lang="en-US" dirty="0"/>
              <a:t>Key issues</a:t>
            </a:r>
          </a:p>
        </p:txBody>
      </p:sp>
      <p:sp>
        <p:nvSpPr>
          <p:cNvPr id="7290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703" y="1232498"/>
            <a:ext cx="8224130" cy="5133556"/>
          </a:xfrm>
        </p:spPr>
        <p:txBody>
          <a:bodyPr>
            <a:normAutofit fontScale="92500" lnSpcReduction="10000"/>
          </a:bodyPr>
          <a:lstStyle/>
          <a:p>
            <a:r>
              <a:rPr lang="en-US" sz="2300" dirty="0">
                <a:sym typeface="Wingdings" pitchFamily="2" charset="2"/>
              </a:rPr>
              <a:t>Programming model and run time</a:t>
            </a:r>
          </a:p>
          <a:p>
            <a:pPr lvl="1"/>
            <a:r>
              <a:rPr lang="en-US" sz="2200" dirty="0">
                <a:sym typeface="Wingdings" pitchFamily="2" charset="2"/>
              </a:rPr>
              <a:t>Language to express ideas</a:t>
            </a:r>
            <a:endParaRPr lang="en-US" sz="2200" dirty="0"/>
          </a:p>
          <a:p>
            <a:pPr lvl="1"/>
            <a:r>
              <a:rPr lang="en-US" sz="2200" dirty="0"/>
              <a:t>Smooth transition path, long lived efforts</a:t>
            </a:r>
          </a:p>
          <a:p>
            <a:pPr lvl="1"/>
            <a:r>
              <a:rPr lang="en-US" sz="2200" dirty="0" smtClean="0"/>
              <a:t>Runtime </a:t>
            </a:r>
            <a:r>
              <a:rPr lang="en-US" sz="2200" dirty="0"/>
              <a:t>responsible for mapping them to resources</a:t>
            </a:r>
          </a:p>
          <a:p>
            <a:pPr lvl="1"/>
            <a:endParaRPr lang="en-US" sz="2200" dirty="0">
              <a:sym typeface="Wingdings" pitchFamily="2" charset="2"/>
            </a:endParaRPr>
          </a:p>
          <a:p>
            <a:r>
              <a:rPr lang="en-US" sz="2300" dirty="0">
                <a:sym typeface="Wingdings" pitchFamily="2" charset="2"/>
              </a:rPr>
              <a:t>Performance analysis tools</a:t>
            </a:r>
          </a:p>
          <a:p>
            <a:pPr lvl="1"/>
            <a:r>
              <a:rPr lang="en-US" sz="2200" dirty="0">
                <a:sym typeface="Wingdings" pitchFamily="2" charset="2"/>
              </a:rPr>
              <a:t>Avoid flying </a:t>
            </a:r>
            <a:r>
              <a:rPr lang="en-US" sz="2200" dirty="0" smtClean="0">
                <a:sym typeface="Wingdings" pitchFamily="2" charset="2"/>
              </a:rPr>
              <a:t>blind</a:t>
            </a:r>
          </a:p>
          <a:p>
            <a:pPr lvl="1"/>
            <a:r>
              <a:rPr lang="en-US" sz="2200" dirty="0">
                <a:sym typeface="Wingdings" pitchFamily="2" charset="2"/>
              </a:rPr>
              <a:t>How can we improve?</a:t>
            </a:r>
          </a:p>
          <a:p>
            <a:pPr lvl="1"/>
            <a:r>
              <a:rPr lang="en-US" sz="2200" dirty="0" smtClean="0">
                <a:sym typeface="Wingdings" pitchFamily="2" charset="2"/>
              </a:rPr>
              <a:t>The </a:t>
            </a:r>
            <a:r>
              <a:rPr lang="en-US" sz="2200" dirty="0">
                <a:sym typeface="Wingdings" pitchFamily="2" charset="2"/>
              </a:rPr>
              <a:t>importance of details</a:t>
            </a:r>
          </a:p>
          <a:p>
            <a:pPr lvl="1"/>
            <a:r>
              <a:rPr lang="en-US" sz="2200" dirty="0" smtClean="0">
                <a:sym typeface="Wingdings" pitchFamily="2" charset="2"/>
              </a:rPr>
              <a:t>Need </a:t>
            </a:r>
            <a:r>
              <a:rPr lang="en-US" sz="2200" dirty="0">
                <a:sym typeface="Wingdings" pitchFamily="2" charset="2"/>
              </a:rPr>
              <a:t>much more “</a:t>
            </a:r>
            <a:r>
              <a:rPr lang="en-US" sz="2200" b="1" dirty="0">
                <a:sym typeface="Wingdings" pitchFamily="2" charset="2"/>
              </a:rPr>
              <a:t>Performance analytics</a:t>
            </a:r>
            <a:r>
              <a:rPr lang="en-US" sz="2200" dirty="0">
                <a:sym typeface="Wingdings" pitchFamily="2" charset="2"/>
              </a:rPr>
              <a:t>”</a:t>
            </a:r>
          </a:p>
          <a:p>
            <a:pPr lvl="1"/>
            <a:endParaRPr lang="en-US" sz="2200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Algorithms</a:t>
            </a:r>
          </a:p>
          <a:p>
            <a:pPr lvl="1"/>
            <a:r>
              <a:rPr lang="en-US" sz="2300" dirty="0">
                <a:sym typeface="Wingdings" pitchFamily="2" charset="2"/>
              </a:rPr>
              <a:t>Final target</a:t>
            </a:r>
          </a:p>
          <a:p>
            <a:pPr lvl="1"/>
            <a:r>
              <a:rPr lang="en-US" sz="2300" dirty="0">
                <a:sym typeface="Wingdings" pitchFamily="2" charset="2"/>
              </a:rPr>
              <a:t>A say in the solution</a:t>
            </a:r>
          </a:p>
          <a:p>
            <a:pPr lvl="1"/>
            <a:endParaRPr lang="en-US" sz="2200" dirty="0"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0524371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BSC technologies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504" y="980728"/>
            <a:ext cx="6768752" cy="5184576"/>
          </a:xfrm>
        </p:spPr>
        <p:txBody>
          <a:bodyPr>
            <a:normAutofit lnSpcReduction="10000"/>
          </a:bodyPr>
          <a:lstStyle/>
          <a:p>
            <a:r>
              <a:rPr lang="en-US" sz="2000" dirty="0" smtClean="0"/>
              <a:t>Programming model</a:t>
            </a:r>
          </a:p>
          <a:p>
            <a:pPr lvl="1"/>
            <a:r>
              <a:rPr lang="en-US" sz="1800" dirty="0" smtClean="0"/>
              <a:t>The </a:t>
            </a:r>
            <a:r>
              <a:rPr lang="en-US" sz="1800" dirty="0" err="1" smtClean="0"/>
              <a:t>StarSs</a:t>
            </a:r>
            <a:r>
              <a:rPr lang="en-US" sz="1800" dirty="0" smtClean="0"/>
              <a:t>  concept (*</a:t>
            </a:r>
            <a:r>
              <a:rPr lang="en-US" sz="1800" dirty="0"/>
              <a:t>Superscalar) : </a:t>
            </a:r>
            <a:endParaRPr lang="en-US" sz="1800" dirty="0" smtClean="0"/>
          </a:p>
          <a:p>
            <a:pPr lvl="2"/>
            <a:r>
              <a:rPr lang="en-US" sz="1600" dirty="0" smtClean="0"/>
              <a:t>sequential programming + directionality annotations </a:t>
            </a:r>
            <a:r>
              <a:rPr lang="en-US" sz="1600" dirty="0" smtClean="0">
                <a:sym typeface="Wingdings" pitchFamily="2" charset="2"/>
              </a:rPr>
              <a:t> Out of order execution</a:t>
            </a:r>
            <a:endParaRPr lang="en-US" sz="1600" dirty="0" smtClean="0"/>
          </a:p>
          <a:p>
            <a:pPr lvl="1"/>
            <a:r>
              <a:rPr lang="en-US" sz="1800" dirty="0" smtClean="0"/>
              <a:t>The </a:t>
            </a:r>
            <a:r>
              <a:rPr lang="en-US" sz="1800" dirty="0" err="1" smtClean="0"/>
              <a:t>OmpSs</a:t>
            </a:r>
            <a:r>
              <a:rPr lang="en-US" sz="1800" dirty="0" smtClean="0"/>
              <a:t> implementation </a:t>
            </a:r>
            <a:r>
              <a:rPr lang="en-US" sz="1800" dirty="0" smtClean="0">
                <a:sym typeface="Wingdings" pitchFamily="2" charset="2"/>
              </a:rPr>
              <a:t> </a:t>
            </a:r>
            <a:r>
              <a:rPr lang="en-US" sz="1800" dirty="0" err="1" smtClean="0">
                <a:sym typeface="Wingdings" pitchFamily="2" charset="2"/>
              </a:rPr>
              <a:t>OpenMP</a:t>
            </a:r>
            <a:r>
              <a:rPr lang="en-US" sz="1800" dirty="0" smtClean="0">
                <a:sym typeface="Wingdings" pitchFamily="2" charset="2"/>
              </a:rPr>
              <a:t> Standard</a:t>
            </a:r>
            <a:endParaRPr lang="en-US" sz="2000" dirty="0" smtClean="0"/>
          </a:p>
          <a:p>
            <a:pPr>
              <a:spcBef>
                <a:spcPts val="1200"/>
              </a:spcBef>
            </a:pPr>
            <a:r>
              <a:rPr lang="en-US" sz="2000" dirty="0" smtClean="0"/>
              <a:t>Performance tools</a:t>
            </a:r>
          </a:p>
          <a:p>
            <a:pPr lvl="1"/>
            <a:r>
              <a:rPr lang="en-US" sz="1800" dirty="0" smtClean="0"/>
              <a:t>Trace visualization and analysis:</a:t>
            </a:r>
          </a:p>
          <a:p>
            <a:pPr lvl="2"/>
            <a:r>
              <a:rPr lang="en-US" sz="1600" dirty="0" smtClean="0"/>
              <a:t>extreme flexibility and detail</a:t>
            </a:r>
          </a:p>
          <a:p>
            <a:pPr lvl="1"/>
            <a:r>
              <a:rPr lang="en-US" sz="1800" dirty="0" smtClean="0"/>
              <a:t>Performance analytics</a:t>
            </a:r>
            <a:endParaRPr lang="en-US" sz="2000" dirty="0" smtClean="0"/>
          </a:p>
          <a:p>
            <a:pPr>
              <a:spcBef>
                <a:spcPts val="1200"/>
              </a:spcBef>
            </a:pPr>
            <a:r>
              <a:rPr lang="en-US" sz="2000" dirty="0" smtClean="0"/>
              <a:t>Architecture background</a:t>
            </a:r>
          </a:p>
          <a:p>
            <a:pPr lvl="1"/>
            <a:r>
              <a:rPr lang="en-US" sz="1800" dirty="0" smtClean="0"/>
              <a:t>Low power architectures</a:t>
            </a:r>
          </a:p>
          <a:p>
            <a:pPr>
              <a:spcBef>
                <a:spcPts val="1200"/>
              </a:spcBef>
            </a:pPr>
            <a:r>
              <a:rPr lang="en-US" sz="2000" dirty="0" smtClean="0"/>
              <a:t>Big data</a:t>
            </a:r>
            <a:endParaRPr lang="en-US" sz="2000" dirty="0"/>
          </a:p>
          <a:p>
            <a:pPr lvl="1"/>
            <a:r>
              <a:rPr lang="en-US" sz="1800" dirty="0" smtClean="0"/>
              <a:t>Integration of </a:t>
            </a:r>
          </a:p>
          <a:p>
            <a:pPr lvl="2"/>
            <a:r>
              <a:rPr lang="en-US" sz="1600" dirty="0" smtClean="0"/>
              <a:t>workflow models and runtimes</a:t>
            </a:r>
          </a:p>
          <a:p>
            <a:pPr lvl="2"/>
            <a:r>
              <a:rPr lang="en-US" sz="1600" dirty="0" smtClean="0"/>
              <a:t>Resource management</a:t>
            </a:r>
          </a:p>
          <a:p>
            <a:pPr lvl="2"/>
            <a:r>
              <a:rPr lang="en-US" sz="1600" dirty="0" smtClean="0"/>
              <a:t>Storage architecture and management</a:t>
            </a:r>
            <a:endParaRPr lang="en-US" sz="1600" dirty="0"/>
          </a:p>
          <a:p>
            <a:pPr lvl="1"/>
            <a:endParaRPr lang="en-US" sz="1800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4929" y="2492896"/>
            <a:ext cx="1728192" cy="129614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4929" y="836712"/>
            <a:ext cx="1726882" cy="12951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280" y="5301208"/>
            <a:ext cx="1745784" cy="13093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752" y="4063878"/>
            <a:ext cx="2063236" cy="10801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0144636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580112" y="5969024"/>
            <a:ext cx="33123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</a:rPr>
              <a:t>Barcelona, February 2014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403648" y="4931876"/>
            <a:ext cx="6480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Jesús</a:t>
            </a:r>
            <a:r>
              <a:rPr lang="en-US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Labarta</a:t>
            </a:r>
            <a:endParaRPr lang="en-US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Title 11"/>
          <p:cNvSpPr>
            <a:spLocks noGrp="1"/>
          </p:cNvSpPr>
          <p:nvPr>
            <p:ph type="ctrTitle"/>
          </p:nvPr>
        </p:nvSpPr>
        <p:spPr>
          <a:xfrm>
            <a:off x="757808" y="2708920"/>
            <a:ext cx="7772400" cy="1368152"/>
          </a:xfrm>
        </p:spPr>
        <p:txBody>
          <a:bodyPr>
            <a:normAutofit/>
          </a:bodyPr>
          <a:lstStyle/>
          <a:p>
            <a:r>
              <a:rPr lang="en-US" dirty="0" smtClean="0"/>
              <a:t>Programming models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7049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Key </a:t>
            </a:r>
            <a:r>
              <a:rPr lang="en-US" dirty="0" smtClean="0"/>
              <a:t>concept</a:t>
            </a:r>
            <a:endParaRPr lang="en-US" dirty="0"/>
          </a:p>
          <a:p>
            <a:pPr lvl="1">
              <a:lnSpc>
                <a:spcPct val="150000"/>
              </a:lnSpc>
            </a:pPr>
            <a:r>
              <a:rPr lang="en-US" b="1" dirty="0"/>
              <a:t>Sequential</a:t>
            </a:r>
            <a:r>
              <a:rPr lang="en-US" dirty="0"/>
              <a:t> </a:t>
            </a:r>
            <a:r>
              <a:rPr lang="en-US" b="1" dirty="0"/>
              <a:t>task based </a:t>
            </a:r>
            <a:r>
              <a:rPr lang="en-US" dirty="0"/>
              <a:t>program on </a:t>
            </a:r>
            <a:r>
              <a:rPr lang="en-US" b="1" dirty="0"/>
              <a:t>single address/name space</a:t>
            </a:r>
          </a:p>
          <a:p>
            <a:pPr lvl="3"/>
            <a:r>
              <a:rPr lang="en-US" sz="1800" dirty="0"/>
              <a:t>Discipline</a:t>
            </a:r>
          </a:p>
          <a:p>
            <a:pPr lvl="3"/>
            <a:r>
              <a:rPr lang="en-US" sz="1800" dirty="0"/>
              <a:t>Blocked to achieve sufficient granularity </a:t>
            </a:r>
            <a:r>
              <a:rPr lang="en-US" sz="1800" dirty="0">
                <a:sym typeface="Wingdings" pitchFamily="2" charset="2"/>
              </a:rPr>
              <a:t> </a:t>
            </a:r>
            <a:r>
              <a:rPr lang="en-US" sz="1800" dirty="0"/>
              <a:t>performance </a:t>
            </a:r>
          </a:p>
          <a:p>
            <a:pPr lvl="1">
              <a:lnSpc>
                <a:spcPct val="150000"/>
              </a:lnSpc>
            </a:pPr>
            <a:r>
              <a:rPr lang="en-US" b="1" dirty="0"/>
              <a:t>Directionality </a:t>
            </a:r>
            <a:r>
              <a:rPr lang="en-US" b="1" dirty="0" smtClean="0"/>
              <a:t>annotations</a:t>
            </a: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dirty="0" smtClean="0"/>
              <a:t>Executed </a:t>
            </a:r>
            <a:r>
              <a:rPr lang="en-US" dirty="0"/>
              <a:t>Parallel</a:t>
            </a:r>
          </a:p>
          <a:p>
            <a:pPr lvl="1"/>
            <a:r>
              <a:rPr lang="en-US" dirty="0"/>
              <a:t>Automatic run time computation of dependencies between </a:t>
            </a:r>
            <a:r>
              <a:rPr lang="en-US" dirty="0" smtClean="0"/>
              <a:t>tasks</a:t>
            </a:r>
          </a:p>
          <a:p>
            <a:endParaRPr lang="en-US" dirty="0" smtClean="0"/>
          </a:p>
          <a:p>
            <a:r>
              <a:rPr lang="en-US" dirty="0" smtClean="0"/>
              <a:t>Decouple programs form architectures</a:t>
            </a:r>
          </a:p>
          <a:p>
            <a:pPr lvl="1"/>
            <a:r>
              <a:rPr lang="en-US" dirty="0" smtClean="0"/>
              <a:t>Presents an abstract view of “essentials” </a:t>
            </a:r>
          </a:p>
          <a:p>
            <a:pPr lvl="2"/>
            <a:r>
              <a:rPr lang="en-US" dirty="0" smtClean="0"/>
              <a:t>In specifying computation demands/needs</a:t>
            </a:r>
          </a:p>
          <a:p>
            <a:pPr lvl="2"/>
            <a:r>
              <a:rPr lang="en-US" dirty="0" smtClean="0"/>
              <a:t>Only fundamentals of architecture, not so much specificities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07504" y="-27384"/>
            <a:ext cx="8928992" cy="792088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StarSs</a:t>
            </a:r>
            <a:r>
              <a:rPr lang="en-US" dirty="0"/>
              <a:t> family of programming models</a:t>
            </a:r>
          </a:p>
        </p:txBody>
      </p:sp>
    </p:spTree>
    <p:extLst>
      <p:ext uri="{BB962C8B-B14F-4D97-AF65-F5344CB8AC3E}">
        <p14:creationId xmlns:p14="http://schemas.microsoft.com/office/powerpoint/2010/main" val="336973879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-27384"/>
            <a:ext cx="8928992" cy="792088"/>
          </a:xfrm>
        </p:spPr>
        <p:txBody>
          <a:bodyPr/>
          <a:lstStyle/>
          <a:p>
            <a:r>
              <a:rPr lang="en-US" dirty="0" smtClean="0"/>
              <a:t>Differentiation of </a:t>
            </a:r>
            <a:r>
              <a:rPr lang="en-US" dirty="0" err="1" smtClean="0"/>
              <a:t>StarSs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Dependences: Tasks instantiated but not ready. Order </a:t>
            </a:r>
            <a:r>
              <a:rPr lang="en-US" dirty="0"/>
              <a:t>IS defined</a:t>
            </a:r>
          </a:p>
          <a:p>
            <a:pPr lvl="1"/>
            <a:r>
              <a:rPr lang="en-US" dirty="0" err="1" smtClean="0"/>
              <a:t>Lookahead</a:t>
            </a:r>
            <a:endParaRPr lang="en-US" dirty="0"/>
          </a:p>
          <a:p>
            <a:pPr lvl="2"/>
            <a:r>
              <a:rPr lang="en-US" dirty="0"/>
              <a:t>Avoid stalling the main control flow when a computation depending on previous tasks is reached</a:t>
            </a:r>
          </a:p>
          <a:p>
            <a:pPr lvl="2"/>
            <a:r>
              <a:rPr lang="en-US" dirty="0"/>
              <a:t>Possibility to “see”/explore the future searching for further potential </a:t>
            </a:r>
            <a:r>
              <a:rPr lang="en-US" dirty="0" smtClean="0"/>
              <a:t>concurrency</a:t>
            </a:r>
          </a:p>
          <a:p>
            <a:pPr lvl="2"/>
            <a:endParaRPr lang="en-US" dirty="0"/>
          </a:p>
          <a:p>
            <a:r>
              <a:rPr lang="en-US" dirty="0" smtClean="0"/>
              <a:t>Locality aware</a:t>
            </a:r>
          </a:p>
          <a:p>
            <a:pPr lvl="1"/>
            <a:r>
              <a:rPr lang="en-US" dirty="0"/>
              <a:t>Without defining new concepts</a:t>
            </a:r>
          </a:p>
          <a:p>
            <a:endParaRPr lang="en-US" dirty="0" smtClean="0"/>
          </a:p>
          <a:p>
            <a:r>
              <a:rPr lang="en-US" dirty="0" smtClean="0"/>
              <a:t>Homogenizing heterogeneity</a:t>
            </a:r>
          </a:p>
          <a:p>
            <a:pPr lvl="1"/>
            <a:r>
              <a:rPr lang="en-US" dirty="0"/>
              <a:t>Device specific tasks but homogeneous program </a:t>
            </a:r>
            <a:r>
              <a:rPr lang="en-US" dirty="0" smtClean="0"/>
              <a:t>logic</a:t>
            </a:r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791303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2306" name="Rectangle 2"/>
          <p:cNvSpPr>
            <a:spLocks noGrp="1" noChangeArrowheads="1"/>
          </p:cNvSpPr>
          <p:nvPr>
            <p:ph type="title"/>
          </p:nvPr>
        </p:nvSpPr>
        <p:spPr>
          <a:xfrm>
            <a:off x="107504" y="-27384"/>
            <a:ext cx="8928992" cy="792088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StarSs</a:t>
            </a:r>
            <a:r>
              <a:rPr lang="en-US" dirty="0"/>
              <a:t> </a:t>
            </a:r>
            <a:r>
              <a:rPr lang="en-US" dirty="0" smtClean="0"/>
              <a:t> “Granularities”</a:t>
            </a:r>
            <a:endParaRPr lang="en-US" dirty="0"/>
          </a:p>
        </p:txBody>
      </p:sp>
      <p:grpSp>
        <p:nvGrpSpPr>
          <p:cNvPr id="2" name="Group 1"/>
          <p:cNvGrpSpPr/>
          <p:nvPr/>
        </p:nvGrpSpPr>
        <p:grpSpPr>
          <a:xfrm>
            <a:off x="1402994" y="836712"/>
            <a:ext cx="5602830" cy="2434664"/>
            <a:chOff x="1205593" y="1066800"/>
            <a:chExt cx="7967498" cy="3462071"/>
          </a:xfrm>
        </p:grpSpPr>
        <p:sp>
          <p:nvSpPr>
            <p:cNvPr id="1762309" name="Text Box 5"/>
            <p:cNvSpPr txBox="1">
              <a:spLocks noChangeArrowheads="1"/>
            </p:cNvSpPr>
            <p:nvPr/>
          </p:nvSpPr>
          <p:spPr bwMode="auto">
            <a:xfrm>
              <a:off x="4318431" y="1066800"/>
              <a:ext cx="2670976" cy="10936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C99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1053" tIns="45547" rIns="91053" bIns="45547">
              <a:spAutoFit/>
            </a:bodyPr>
            <a:lstStyle>
              <a:lvl1pPr algn="l">
                <a:tabLst>
                  <a:tab pos="1065213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algn="l">
                <a:tabLst>
                  <a:tab pos="1065213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algn="l">
                <a:tabLst>
                  <a:tab pos="1065213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algn="l">
                <a:tabLst>
                  <a:tab pos="1065213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algn="l">
                <a:tabLst>
                  <a:tab pos="1065213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5213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5213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5213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5213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 eaLnBrk="1" hangingPunct="1"/>
              <a:r>
                <a:rPr lang="en-US" sz="4400">
                  <a:solidFill>
                    <a:srgbClr val="000000"/>
                  </a:solidFill>
                  <a:latin typeface="Arial" charset="0"/>
                  <a:sym typeface="Symbol" pitchFamily="18" charset="2"/>
                </a:rPr>
                <a:t>Star</a:t>
              </a:r>
              <a:r>
                <a:rPr lang="en-US" sz="4400">
                  <a:solidFill>
                    <a:srgbClr val="000000"/>
                  </a:solidFill>
                  <a:latin typeface="Arial" charset="0"/>
                </a:rPr>
                <a:t>Ss</a:t>
              </a:r>
            </a:p>
          </p:txBody>
        </p:sp>
        <p:sp>
          <p:nvSpPr>
            <p:cNvPr id="1762322" name="Text Box 18"/>
            <p:cNvSpPr txBox="1">
              <a:spLocks noChangeArrowheads="1"/>
            </p:cNvSpPr>
            <p:nvPr/>
          </p:nvSpPr>
          <p:spPr bwMode="auto">
            <a:xfrm>
              <a:off x="3619916" y="2895600"/>
              <a:ext cx="2367795" cy="8529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C99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1053" tIns="45547" rIns="91053" bIns="45547">
              <a:spAutoFit/>
            </a:bodyPr>
            <a:lstStyle>
              <a:lvl1pPr algn="l">
                <a:tabLst>
                  <a:tab pos="1065213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algn="l">
                <a:tabLst>
                  <a:tab pos="1065213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algn="l">
                <a:tabLst>
                  <a:tab pos="1065213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algn="l">
                <a:tabLst>
                  <a:tab pos="1065213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algn="l">
                <a:tabLst>
                  <a:tab pos="1065213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5213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5213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5213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5213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 eaLnBrk="1" hangingPunct="1"/>
              <a:r>
                <a:rPr lang="en-US" sz="3300" b="1" dirty="0" err="1">
                  <a:latin typeface="Arial" charset="0"/>
                </a:rPr>
                <a:t>OmpSs</a:t>
              </a:r>
              <a:endParaRPr lang="en-US" sz="3300" b="1" dirty="0">
                <a:latin typeface="Arial" charset="0"/>
              </a:endParaRPr>
            </a:p>
          </p:txBody>
        </p:sp>
        <p:sp>
          <p:nvSpPr>
            <p:cNvPr id="1762325" name="Text Box 21"/>
            <p:cNvSpPr txBox="1">
              <a:spLocks noChangeArrowheads="1"/>
            </p:cNvSpPr>
            <p:nvPr/>
          </p:nvSpPr>
          <p:spPr bwMode="auto">
            <a:xfrm>
              <a:off x="6987658" y="2895600"/>
              <a:ext cx="2185433" cy="6778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C99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1053" tIns="45547" rIns="91053" bIns="45547">
              <a:spAutoFit/>
            </a:bodyPr>
            <a:lstStyle>
              <a:lvl1pPr algn="l">
                <a:tabLst>
                  <a:tab pos="1065213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algn="l">
                <a:tabLst>
                  <a:tab pos="1065213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algn="l">
                <a:tabLst>
                  <a:tab pos="1065213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algn="l">
                <a:tabLst>
                  <a:tab pos="1065213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algn="l">
                <a:tabLst>
                  <a:tab pos="1065213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5213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5213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5213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5213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 eaLnBrk="1" hangingPunct="1"/>
              <a:r>
                <a:rPr lang="en-US" sz="2500" b="1" dirty="0">
                  <a:latin typeface="Arial" charset="0"/>
                </a:rPr>
                <a:t>COMPSs</a:t>
              </a:r>
            </a:p>
          </p:txBody>
        </p:sp>
        <p:sp>
          <p:nvSpPr>
            <p:cNvPr id="1762326" name="Line 22"/>
            <p:cNvSpPr>
              <a:spLocks noChangeShapeType="1"/>
            </p:cNvSpPr>
            <p:nvPr/>
          </p:nvSpPr>
          <p:spPr bwMode="auto">
            <a:xfrm flipH="1">
              <a:off x="4733964" y="2057439"/>
              <a:ext cx="533400" cy="914400"/>
            </a:xfrm>
            <a:prstGeom prst="line">
              <a:avLst/>
            </a:prstGeom>
            <a:noFill/>
            <a:ln w="76200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1089" tIns="45564" rIns="91089" bIns="45564"/>
            <a:lstStyle/>
            <a:p>
              <a:endParaRPr lang="es-ES"/>
            </a:p>
          </p:txBody>
        </p:sp>
        <p:sp>
          <p:nvSpPr>
            <p:cNvPr id="1762327" name="Line 23"/>
            <p:cNvSpPr>
              <a:spLocks noChangeShapeType="1"/>
            </p:cNvSpPr>
            <p:nvPr/>
          </p:nvSpPr>
          <p:spPr bwMode="auto">
            <a:xfrm>
              <a:off x="6256338" y="1981200"/>
              <a:ext cx="1752600" cy="914400"/>
            </a:xfrm>
            <a:prstGeom prst="line">
              <a:avLst/>
            </a:prstGeom>
            <a:noFill/>
            <a:ln w="76200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1089" tIns="45564" rIns="91089" bIns="45564"/>
            <a:lstStyle/>
            <a:p>
              <a:endParaRPr lang="es-ES"/>
            </a:p>
          </p:txBody>
        </p:sp>
        <p:sp>
          <p:nvSpPr>
            <p:cNvPr id="1762328" name="Text Box 24"/>
            <p:cNvSpPr txBox="1">
              <a:spLocks noChangeArrowheads="1"/>
            </p:cNvSpPr>
            <p:nvPr/>
          </p:nvSpPr>
          <p:spPr bwMode="auto">
            <a:xfrm>
              <a:off x="1205593" y="4135477"/>
              <a:ext cx="1011464" cy="393394"/>
            </a:xfrm>
            <a:prstGeom prst="rect">
              <a:avLst/>
            </a:prstGeom>
            <a:noFill/>
            <a:ln w="9525" algn="ctr">
              <a:solidFill>
                <a:schemeClr val="accent2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C99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1053" tIns="45547" rIns="91053" bIns="45547">
              <a:spAutoFit/>
            </a:bodyPr>
            <a:lstStyle>
              <a:lvl1pPr algn="l">
                <a:tabLst>
                  <a:tab pos="1065213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algn="l">
                <a:tabLst>
                  <a:tab pos="1065213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algn="l">
                <a:tabLst>
                  <a:tab pos="1065213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algn="l">
                <a:tabLst>
                  <a:tab pos="1065213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algn="l">
                <a:tabLst>
                  <a:tab pos="1065213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5213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5213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5213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5213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 eaLnBrk="1" hangingPunct="1"/>
              <a:r>
                <a:rPr lang="en-US" sz="1200" b="1" i="1">
                  <a:latin typeface="Arial" charset="0"/>
                </a:rPr>
                <a:t>@ SMP</a:t>
              </a:r>
            </a:p>
          </p:txBody>
        </p:sp>
        <p:sp>
          <p:nvSpPr>
            <p:cNvPr id="1762329" name="Text Box 25"/>
            <p:cNvSpPr txBox="1">
              <a:spLocks noChangeArrowheads="1"/>
            </p:cNvSpPr>
            <p:nvPr/>
          </p:nvSpPr>
          <p:spPr bwMode="auto">
            <a:xfrm>
              <a:off x="2500993" y="4135477"/>
              <a:ext cx="1011464" cy="393394"/>
            </a:xfrm>
            <a:prstGeom prst="rect">
              <a:avLst/>
            </a:prstGeom>
            <a:noFill/>
            <a:ln w="9525" algn="ctr">
              <a:solidFill>
                <a:schemeClr val="accent2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C99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1053" tIns="45547" rIns="91053" bIns="45547">
              <a:spAutoFit/>
            </a:bodyPr>
            <a:lstStyle>
              <a:lvl1pPr algn="l">
                <a:tabLst>
                  <a:tab pos="1065213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algn="l">
                <a:tabLst>
                  <a:tab pos="1065213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algn="l">
                <a:tabLst>
                  <a:tab pos="1065213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algn="l">
                <a:tabLst>
                  <a:tab pos="1065213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algn="l">
                <a:tabLst>
                  <a:tab pos="1065213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5213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5213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5213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5213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 eaLnBrk="1" hangingPunct="1"/>
              <a:r>
                <a:rPr lang="en-US" sz="1200" b="1" i="1">
                  <a:latin typeface="Arial" charset="0"/>
                </a:rPr>
                <a:t>@ GPU</a:t>
              </a:r>
            </a:p>
          </p:txBody>
        </p:sp>
        <p:sp>
          <p:nvSpPr>
            <p:cNvPr id="1762330" name="Text Box 26"/>
            <p:cNvSpPr txBox="1">
              <a:spLocks noChangeArrowheads="1"/>
            </p:cNvSpPr>
            <p:nvPr/>
          </p:nvSpPr>
          <p:spPr bwMode="auto">
            <a:xfrm>
              <a:off x="3747867" y="4135477"/>
              <a:ext cx="1289569" cy="393394"/>
            </a:xfrm>
            <a:prstGeom prst="rect">
              <a:avLst/>
            </a:prstGeom>
            <a:noFill/>
            <a:ln w="9525" algn="ctr">
              <a:solidFill>
                <a:schemeClr val="accent2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C99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1053" tIns="45547" rIns="91053" bIns="45547">
              <a:spAutoFit/>
            </a:bodyPr>
            <a:lstStyle>
              <a:lvl1pPr algn="l">
                <a:tabLst>
                  <a:tab pos="1065213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algn="l">
                <a:tabLst>
                  <a:tab pos="1065213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algn="l">
                <a:tabLst>
                  <a:tab pos="1065213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algn="l">
                <a:tabLst>
                  <a:tab pos="1065213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algn="l">
                <a:tabLst>
                  <a:tab pos="1065213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5213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5213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5213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5213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 eaLnBrk="1" hangingPunct="1"/>
              <a:r>
                <a:rPr lang="en-US" sz="1200" b="1" i="1">
                  <a:latin typeface="Arial" charset="0"/>
                </a:rPr>
                <a:t>@ Cluster</a:t>
              </a:r>
            </a:p>
          </p:txBody>
        </p:sp>
        <p:cxnSp>
          <p:nvCxnSpPr>
            <p:cNvPr id="1762331" name="AutoShape 27"/>
            <p:cNvCxnSpPr>
              <a:cxnSpLocks noChangeShapeType="1"/>
              <a:stCxn id="1762322" idx="2"/>
              <a:endCxn id="1762328" idx="0"/>
            </p:cNvCxnSpPr>
            <p:nvPr/>
          </p:nvCxnSpPr>
          <p:spPr bwMode="auto">
            <a:xfrm flipH="1">
              <a:off x="1711325" y="3748532"/>
              <a:ext cx="3092490" cy="386945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1762332" name="AutoShape 28"/>
            <p:cNvCxnSpPr>
              <a:cxnSpLocks noChangeShapeType="1"/>
              <a:stCxn id="1762322" idx="2"/>
              <a:endCxn id="1762329" idx="0"/>
            </p:cNvCxnSpPr>
            <p:nvPr/>
          </p:nvCxnSpPr>
          <p:spPr bwMode="auto">
            <a:xfrm flipH="1">
              <a:off x="3006725" y="3748532"/>
              <a:ext cx="1797090" cy="386945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1762333" name="AutoShape 29"/>
            <p:cNvCxnSpPr>
              <a:cxnSpLocks noChangeShapeType="1"/>
              <a:stCxn id="1762322" idx="2"/>
              <a:endCxn id="1762330" idx="0"/>
            </p:cNvCxnSpPr>
            <p:nvPr/>
          </p:nvCxnSpPr>
          <p:spPr bwMode="auto">
            <a:xfrm flipH="1">
              <a:off x="4392652" y="3748532"/>
              <a:ext cx="411163" cy="386945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</p:grpSp>
      <p:sp>
        <p:nvSpPr>
          <p:cNvPr id="35" name="Rectangle 3"/>
          <p:cNvSpPr txBox="1">
            <a:spLocks noChangeArrowheads="1"/>
          </p:cNvSpPr>
          <p:nvPr/>
        </p:nvSpPr>
        <p:spPr bwMode="auto">
          <a:xfrm>
            <a:off x="318508" y="3501008"/>
            <a:ext cx="8192499" cy="708944"/>
          </a:xfrm>
          <a:prstGeom prst="rect">
            <a:avLst/>
          </a:prstGeom>
          <a:noFill/>
          <a:ln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4301" tIns="32150" rIns="64301" bIns="32150" numCol="1" anchor="t" anchorCtr="0" compatLnSpc="1">
            <a:prstTxWarp prst="textNoShape">
              <a:avLst/>
            </a:prstTxWarp>
          </a:bodyPr>
          <a:lstStyle>
            <a:lvl1pPr marL="741363" indent="-425450" algn="l" defTabSz="449263" rtl="0" fontAlgn="base">
              <a:spcBef>
                <a:spcPct val="0"/>
              </a:spcBef>
              <a:spcAft>
                <a:spcPts val="1000"/>
              </a:spcAft>
              <a:buClr>
                <a:srgbClr val="212466"/>
              </a:buClr>
              <a:buSzPct val="171000"/>
              <a:buFont typeface="Gill Sans" pitchFamily="32" charset="0"/>
              <a:buChar char="•"/>
              <a:defRPr sz="28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1196975" indent="-425450" algn="l" defTabSz="449263" rtl="0" fontAlgn="base">
              <a:spcBef>
                <a:spcPts val="500"/>
              </a:spcBef>
              <a:spcAft>
                <a:spcPts val="1000"/>
              </a:spcAft>
              <a:buClr>
                <a:srgbClr val="212466"/>
              </a:buClr>
              <a:buSzPct val="171000"/>
              <a:buFont typeface="Gill Sans" pitchFamily="32" charset="0"/>
              <a:buChar char="•"/>
              <a:defRPr sz="2400">
                <a:solidFill>
                  <a:srgbClr val="000000"/>
                </a:solidFill>
                <a:latin typeface="+mn-lt"/>
              </a:defRPr>
            </a:lvl2pPr>
            <a:lvl3pPr marL="1655763" indent="-425450" algn="l" defTabSz="449263" rtl="0" fontAlgn="base">
              <a:spcBef>
                <a:spcPts val="500"/>
              </a:spcBef>
              <a:spcAft>
                <a:spcPts val="500"/>
              </a:spcAft>
              <a:buClr>
                <a:srgbClr val="212466"/>
              </a:buClr>
              <a:buSzPct val="171000"/>
              <a:buFont typeface="Gill Sans" pitchFamily="32" charset="0"/>
              <a:buChar char="•"/>
              <a:defRPr sz="2000">
                <a:solidFill>
                  <a:srgbClr val="000000"/>
                </a:solidFill>
                <a:latin typeface="+mn-lt"/>
              </a:defRPr>
            </a:lvl3pPr>
            <a:lvl4pPr marL="2111375" indent="-425450" algn="l" defTabSz="449263" rtl="0" fontAlgn="base">
              <a:spcBef>
                <a:spcPts val="1000"/>
              </a:spcBef>
              <a:spcAft>
                <a:spcPts val="1000"/>
              </a:spcAft>
              <a:buClr>
                <a:srgbClr val="212466"/>
              </a:buClr>
              <a:buSzPct val="171000"/>
              <a:buFont typeface="Gill Sans" pitchFamily="32" charset="0"/>
              <a:buChar char="•"/>
              <a:defRPr sz="1800">
                <a:solidFill>
                  <a:srgbClr val="000000"/>
                </a:solidFill>
                <a:latin typeface="+mn-lt"/>
              </a:defRPr>
            </a:lvl4pPr>
            <a:lvl5pPr marL="2570163" indent="-425450" algn="l" defTabSz="449263" rtl="0" fontAlgn="base">
              <a:spcBef>
                <a:spcPct val="0"/>
              </a:spcBef>
              <a:spcAft>
                <a:spcPts val="2600"/>
              </a:spcAft>
              <a:buClr>
                <a:srgbClr val="212466"/>
              </a:buClr>
              <a:buSzPct val="171000"/>
              <a:buFont typeface="Gill Sans" pitchFamily="32" charset="0"/>
              <a:buChar char="•"/>
              <a:defRPr sz="1800">
                <a:solidFill>
                  <a:srgbClr val="000000"/>
                </a:solidFill>
                <a:latin typeface="+mn-lt"/>
              </a:defRPr>
            </a:lvl5pPr>
            <a:lvl6pPr marL="3027363" indent="-425450" algn="l" defTabSz="449263" rtl="0" fontAlgn="base">
              <a:spcBef>
                <a:spcPct val="0"/>
              </a:spcBef>
              <a:spcAft>
                <a:spcPts val="2600"/>
              </a:spcAft>
              <a:buClr>
                <a:srgbClr val="212466"/>
              </a:buClr>
              <a:buSzPct val="171000"/>
              <a:buFont typeface="Gill Sans" pitchFamily="32" charset="0"/>
              <a:buChar char="•"/>
              <a:defRPr sz="1800">
                <a:solidFill>
                  <a:srgbClr val="000000"/>
                </a:solidFill>
                <a:latin typeface="+mn-lt"/>
              </a:defRPr>
            </a:lvl6pPr>
            <a:lvl7pPr marL="3484563" indent="-425450" algn="l" defTabSz="449263" rtl="0" fontAlgn="base">
              <a:spcBef>
                <a:spcPct val="0"/>
              </a:spcBef>
              <a:spcAft>
                <a:spcPts val="2600"/>
              </a:spcAft>
              <a:buClr>
                <a:srgbClr val="212466"/>
              </a:buClr>
              <a:buSzPct val="171000"/>
              <a:buFont typeface="Gill Sans" pitchFamily="32" charset="0"/>
              <a:buChar char="•"/>
              <a:defRPr sz="1800">
                <a:solidFill>
                  <a:srgbClr val="000000"/>
                </a:solidFill>
                <a:latin typeface="+mn-lt"/>
              </a:defRPr>
            </a:lvl7pPr>
            <a:lvl8pPr marL="3941763" indent="-425450" algn="l" defTabSz="449263" rtl="0" fontAlgn="base">
              <a:spcBef>
                <a:spcPct val="0"/>
              </a:spcBef>
              <a:spcAft>
                <a:spcPts val="2600"/>
              </a:spcAft>
              <a:buClr>
                <a:srgbClr val="212466"/>
              </a:buClr>
              <a:buSzPct val="171000"/>
              <a:buFont typeface="Gill Sans" pitchFamily="32" charset="0"/>
              <a:buChar char="•"/>
              <a:defRPr sz="1800">
                <a:solidFill>
                  <a:srgbClr val="000000"/>
                </a:solidFill>
                <a:latin typeface="+mn-lt"/>
              </a:defRPr>
            </a:lvl8pPr>
            <a:lvl9pPr marL="4398963" indent="-425450" algn="l" defTabSz="449263" rtl="0" fontAlgn="base">
              <a:spcBef>
                <a:spcPct val="0"/>
              </a:spcBef>
              <a:spcAft>
                <a:spcPts val="2600"/>
              </a:spcAft>
              <a:buClr>
                <a:srgbClr val="212466"/>
              </a:buClr>
              <a:buSzPct val="171000"/>
              <a:buFont typeface="Gill Sans" pitchFamily="32" charset="0"/>
              <a:buChar char="•"/>
              <a:defRPr sz="18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Pct val="100000"/>
              <a:buNone/>
            </a:pPr>
            <a:r>
              <a:rPr lang="en-US" sz="1700" b="1" dirty="0"/>
              <a:t>Average task Granularity</a:t>
            </a:r>
            <a:r>
              <a:rPr lang="en-US" sz="1700" dirty="0"/>
              <a:t>:</a:t>
            </a:r>
            <a:endParaRPr lang="en-US" sz="1800" dirty="0"/>
          </a:p>
          <a:p>
            <a:pPr marL="0" indent="0">
              <a:spcBef>
                <a:spcPts val="844"/>
              </a:spcBef>
              <a:spcAft>
                <a:spcPct val="0"/>
              </a:spcAft>
              <a:buClr>
                <a:srgbClr val="000000"/>
              </a:buClr>
              <a:buSzPct val="100000"/>
              <a:buNone/>
            </a:pPr>
            <a:r>
              <a:rPr lang="en-US" sz="1800" dirty="0"/>
              <a:t>100 microseconds – 10 milliseconds                    1second  - 1 day</a:t>
            </a:r>
          </a:p>
        </p:txBody>
      </p:sp>
      <p:sp>
        <p:nvSpPr>
          <p:cNvPr id="36" name="Rectangle 3"/>
          <p:cNvSpPr txBox="1">
            <a:spLocks noChangeArrowheads="1"/>
          </p:cNvSpPr>
          <p:nvPr/>
        </p:nvSpPr>
        <p:spPr bwMode="auto">
          <a:xfrm>
            <a:off x="318508" y="5121452"/>
            <a:ext cx="8192499" cy="705351"/>
          </a:xfrm>
          <a:prstGeom prst="rect">
            <a:avLst/>
          </a:prstGeom>
          <a:noFill/>
          <a:ln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4301" tIns="32150" rIns="64301" bIns="32150" numCol="1" anchor="t" anchorCtr="0" compatLnSpc="1">
            <a:prstTxWarp prst="textNoShape">
              <a:avLst/>
            </a:prstTxWarp>
          </a:bodyPr>
          <a:lstStyle>
            <a:lvl1pPr marL="741363" indent="-425450" algn="l" defTabSz="449263" rtl="0" fontAlgn="base">
              <a:spcBef>
                <a:spcPct val="0"/>
              </a:spcBef>
              <a:spcAft>
                <a:spcPts val="1000"/>
              </a:spcAft>
              <a:buClr>
                <a:srgbClr val="212466"/>
              </a:buClr>
              <a:buSzPct val="171000"/>
              <a:buFont typeface="Gill Sans" pitchFamily="32" charset="0"/>
              <a:buChar char="•"/>
              <a:defRPr sz="28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1196975" indent="-425450" algn="l" defTabSz="449263" rtl="0" fontAlgn="base">
              <a:spcBef>
                <a:spcPts val="500"/>
              </a:spcBef>
              <a:spcAft>
                <a:spcPts val="1000"/>
              </a:spcAft>
              <a:buClr>
                <a:srgbClr val="212466"/>
              </a:buClr>
              <a:buSzPct val="171000"/>
              <a:buFont typeface="Gill Sans" pitchFamily="32" charset="0"/>
              <a:buChar char="•"/>
              <a:defRPr sz="2400">
                <a:solidFill>
                  <a:srgbClr val="000000"/>
                </a:solidFill>
                <a:latin typeface="+mn-lt"/>
              </a:defRPr>
            </a:lvl2pPr>
            <a:lvl3pPr marL="1655763" indent="-425450" algn="l" defTabSz="449263" rtl="0" fontAlgn="base">
              <a:spcBef>
                <a:spcPts val="500"/>
              </a:spcBef>
              <a:spcAft>
                <a:spcPts val="500"/>
              </a:spcAft>
              <a:buClr>
                <a:srgbClr val="212466"/>
              </a:buClr>
              <a:buSzPct val="171000"/>
              <a:buFont typeface="Gill Sans" pitchFamily="32" charset="0"/>
              <a:buChar char="•"/>
              <a:defRPr sz="2000">
                <a:solidFill>
                  <a:srgbClr val="000000"/>
                </a:solidFill>
                <a:latin typeface="+mn-lt"/>
              </a:defRPr>
            </a:lvl3pPr>
            <a:lvl4pPr marL="2111375" indent="-425450" algn="l" defTabSz="449263" rtl="0" fontAlgn="base">
              <a:spcBef>
                <a:spcPts val="1000"/>
              </a:spcBef>
              <a:spcAft>
                <a:spcPts val="1000"/>
              </a:spcAft>
              <a:buClr>
                <a:srgbClr val="212466"/>
              </a:buClr>
              <a:buSzPct val="171000"/>
              <a:buFont typeface="Gill Sans" pitchFamily="32" charset="0"/>
              <a:buChar char="•"/>
              <a:defRPr sz="1800">
                <a:solidFill>
                  <a:srgbClr val="000000"/>
                </a:solidFill>
                <a:latin typeface="+mn-lt"/>
              </a:defRPr>
            </a:lvl4pPr>
            <a:lvl5pPr marL="2570163" indent="-425450" algn="l" defTabSz="449263" rtl="0" fontAlgn="base">
              <a:spcBef>
                <a:spcPct val="0"/>
              </a:spcBef>
              <a:spcAft>
                <a:spcPts val="2600"/>
              </a:spcAft>
              <a:buClr>
                <a:srgbClr val="212466"/>
              </a:buClr>
              <a:buSzPct val="171000"/>
              <a:buFont typeface="Gill Sans" pitchFamily="32" charset="0"/>
              <a:buChar char="•"/>
              <a:defRPr sz="1800">
                <a:solidFill>
                  <a:srgbClr val="000000"/>
                </a:solidFill>
                <a:latin typeface="+mn-lt"/>
              </a:defRPr>
            </a:lvl5pPr>
            <a:lvl6pPr marL="3027363" indent="-425450" algn="l" defTabSz="449263" rtl="0" fontAlgn="base">
              <a:spcBef>
                <a:spcPct val="0"/>
              </a:spcBef>
              <a:spcAft>
                <a:spcPts val="2600"/>
              </a:spcAft>
              <a:buClr>
                <a:srgbClr val="212466"/>
              </a:buClr>
              <a:buSzPct val="171000"/>
              <a:buFont typeface="Gill Sans" pitchFamily="32" charset="0"/>
              <a:buChar char="•"/>
              <a:defRPr sz="1800">
                <a:solidFill>
                  <a:srgbClr val="000000"/>
                </a:solidFill>
                <a:latin typeface="+mn-lt"/>
              </a:defRPr>
            </a:lvl6pPr>
            <a:lvl7pPr marL="3484563" indent="-425450" algn="l" defTabSz="449263" rtl="0" fontAlgn="base">
              <a:spcBef>
                <a:spcPct val="0"/>
              </a:spcBef>
              <a:spcAft>
                <a:spcPts val="2600"/>
              </a:spcAft>
              <a:buClr>
                <a:srgbClr val="212466"/>
              </a:buClr>
              <a:buSzPct val="171000"/>
              <a:buFont typeface="Gill Sans" pitchFamily="32" charset="0"/>
              <a:buChar char="•"/>
              <a:defRPr sz="1800">
                <a:solidFill>
                  <a:srgbClr val="000000"/>
                </a:solidFill>
                <a:latin typeface="+mn-lt"/>
              </a:defRPr>
            </a:lvl7pPr>
            <a:lvl8pPr marL="3941763" indent="-425450" algn="l" defTabSz="449263" rtl="0" fontAlgn="base">
              <a:spcBef>
                <a:spcPct val="0"/>
              </a:spcBef>
              <a:spcAft>
                <a:spcPts val="2600"/>
              </a:spcAft>
              <a:buClr>
                <a:srgbClr val="212466"/>
              </a:buClr>
              <a:buSzPct val="171000"/>
              <a:buFont typeface="Gill Sans" pitchFamily="32" charset="0"/>
              <a:buChar char="•"/>
              <a:defRPr sz="1800">
                <a:solidFill>
                  <a:srgbClr val="000000"/>
                </a:solidFill>
                <a:latin typeface="+mn-lt"/>
              </a:defRPr>
            </a:lvl8pPr>
            <a:lvl9pPr marL="4398963" indent="-425450" algn="l" defTabSz="449263" rtl="0" fontAlgn="base">
              <a:spcBef>
                <a:spcPct val="0"/>
              </a:spcBef>
              <a:spcAft>
                <a:spcPts val="2600"/>
              </a:spcAft>
              <a:buClr>
                <a:srgbClr val="212466"/>
              </a:buClr>
              <a:buSzPct val="171000"/>
              <a:buFont typeface="Gill Sans" pitchFamily="32" charset="0"/>
              <a:buChar char="•"/>
              <a:defRPr sz="18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Pct val="100000"/>
              <a:buNone/>
            </a:pPr>
            <a:r>
              <a:rPr lang="en-US" sz="1700" b="1" dirty="0"/>
              <a:t>Language binding</a:t>
            </a:r>
            <a:r>
              <a:rPr lang="en-US" sz="1700" dirty="0"/>
              <a:t>:</a:t>
            </a:r>
            <a:endParaRPr lang="en-US" sz="1800" dirty="0"/>
          </a:p>
          <a:p>
            <a:pPr marL="0" indent="0">
              <a:spcBef>
                <a:spcPts val="844"/>
              </a:spcBef>
              <a:spcAft>
                <a:spcPct val="0"/>
              </a:spcAft>
              <a:buClr>
                <a:srgbClr val="000000"/>
              </a:buClr>
              <a:buSzPct val="100000"/>
              <a:buNone/>
            </a:pPr>
            <a:r>
              <a:rPr lang="en-US" sz="1800" dirty="0"/>
              <a:t>C, C++, FORTRAN                                               </a:t>
            </a:r>
            <a:r>
              <a:rPr lang="en-US" sz="1800" dirty="0" smtClean="0"/>
              <a:t>Java,</a:t>
            </a:r>
            <a:r>
              <a:rPr lang="en-US" sz="18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sz="1800" dirty="0"/>
              <a:t>Python</a:t>
            </a:r>
          </a:p>
        </p:txBody>
      </p:sp>
      <p:sp>
        <p:nvSpPr>
          <p:cNvPr id="37" name="Rectangle 3"/>
          <p:cNvSpPr txBox="1">
            <a:spLocks noChangeArrowheads="1"/>
          </p:cNvSpPr>
          <p:nvPr/>
        </p:nvSpPr>
        <p:spPr bwMode="auto">
          <a:xfrm>
            <a:off x="318508" y="4339810"/>
            <a:ext cx="8192499" cy="680364"/>
          </a:xfrm>
          <a:prstGeom prst="rect">
            <a:avLst/>
          </a:prstGeom>
          <a:noFill/>
          <a:ln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4301" tIns="32150" rIns="64301" bIns="32150" numCol="1" anchor="t" anchorCtr="0" compatLnSpc="1">
            <a:prstTxWarp prst="textNoShape">
              <a:avLst/>
            </a:prstTxWarp>
          </a:bodyPr>
          <a:lstStyle>
            <a:lvl1pPr marL="741363" indent="-425450" algn="l" defTabSz="449263" rtl="0" fontAlgn="base">
              <a:spcBef>
                <a:spcPct val="0"/>
              </a:spcBef>
              <a:spcAft>
                <a:spcPts val="1000"/>
              </a:spcAft>
              <a:buClr>
                <a:srgbClr val="212466"/>
              </a:buClr>
              <a:buSzPct val="171000"/>
              <a:buFont typeface="Gill Sans" pitchFamily="32" charset="0"/>
              <a:buChar char="•"/>
              <a:defRPr sz="28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1196975" indent="-425450" algn="l" defTabSz="449263" rtl="0" fontAlgn="base">
              <a:spcBef>
                <a:spcPts val="500"/>
              </a:spcBef>
              <a:spcAft>
                <a:spcPts val="1000"/>
              </a:spcAft>
              <a:buClr>
                <a:srgbClr val="212466"/>
              </a:buClr>
              <a:buSzPct val="171000"/>
              <a:buFont typeface="Gill Sans" pitchFamily="32" charset="0"/>
              <a:buChar char="•"/>
              <a:defRPr sz="2400">
                <a:solidFill>
                  <a:srgbClr val="000000"/>
                </a:solidFill>
                <a:latin typeface="+mn-lt"/>
              </a:defRPr>
            </a:lvl2pPr>
            <a:lvl3pPr marL="1655763" indent="-425450" algn="l" defTabSz="449263" rtl="0" fontAlgn="base">
              <a:spcBef>
                <a:spcPts val="500"/>
              </a:spcBef>
              <a:spcAft>
                <a:spcPts val="500"/>
              </a:spcAft>
              <a:buClr>
                <a:srgbClr val="212466"/>
              </a:buClr>
              <a:buSzPct val="171000"/>
              <a:buFont typeface="Gill Sans" pitchFamily="32" charset="0"/>
              <a:buChar char="•"/>
              <a:defRPr sz="2000">
                <a:solidFill>
                  <a:srgbClr val="000000"/>
                </a:solidFill>
                <a:latin typeface="+mn-lt"/>
              </a:defRPr>
            </a:lvl3pPr>
            <a:lvl4pPr marL="2111375" indent="-425450" algn="l" defTabSz="449263" rtl="0" fontAlgn="base">
              <a:spcBef>
                <a:spcPts val="1000"/>
              </a:spcBef>
              <a:spcAft>
                <a:spcPts val="1000"/>
              </a:spcAft>
              <a:buClr>
                <a:srgbClr val="212466"/>
              </a:buClr>
              <a:buSzPct val="171000"/>
              <a:buFont typeface="Gill Sans" pitchFamily="32" charset="0"/>
              <a:buChar char="•"/>
              <a:defRPr sz="1800">
                <a:solidFill>
                  <a:srgbClr val="000000"/>
                </a:solidFill>
                <a:latin typeface="+mn-lt"/>
              </a:defRPr>
            </a:lvl4pPr>
            <a:lvl5pPr marL="2570163" indent="-425450" algn="l" defTabSz="449263" rtl="0" fontAlgn="base">
              <a:spcBef>
                <a:spcPct val="0"/>
              </a:spcBef>
              <a:spcAft>
                <a:spcPts val="2600"/>
              </a:spcAft>
              <a:buClr>
                <a:srgbClr val="212466"/>
              </a:buClr>
              <a:buSzPct val="171000"/>
              <a:buFont typeface="Gill Sans" pitchFamily="32" charset="0"/>
              <a:buChar char="•"/>
              <a:defRPr sz="1800">
                <a:solidFill>
                  <a:srgbClr val="000000"/>
                </a:solidFill>
                <a:latin typeface="+mn-lt"/>
              </a:defRPr>
            </a:lvl5pPr>
            <a:lvl6pPr marL="3027363" indent="-425450" algn="l" defTabSz="449263" rtl="0" fontAlgn="base">
              <a:spcBef>
                <a:spcPct val="0"/>
              </a:spcBef>
              <a:spcAft>
                <a:spcPts val="2600"/>
              </a:spcAft>
              <a:buClr>
                <a:srgbClr val="212466"/>
              </a:buClr>
              <a:buSzPct val="171000"/>
              <a:buFont typeface="Gill Sans" pitchFamily="32" charset="0"/>
              <a:buChar char="•"/>
              <a:defRPr sz="1800">
                <a:solidFill>
                  <a:srgbClr val="000000"/>
                </a:solidFill>
                <a:latin typeface="+mn-lt"/>
              </a:defRPr>
            </a:lvl6pPr>
            <a:lvl7pPr marL="3484563" indent="-425450" algn="l" defTabSz="449263" rtl="0" fontAlgn="base">
              <a:spcBef>
                <a:spcPct val="0"/>
              </a:spcBef>
              <a:spcAft>
                <a:spcPts val="2600"/>
              </a:spcAft>
              <a:buClr>
                <a:srgbClr val="212466"/>
              </a:buClr>
              <a:buSzPct val="171000"/>
              <a:buFont typeface="Gill Sans" pitchFamily="32" charset="0"/>
              <a:buChar char="•"/>
              <a:defRPr sz="1800">
                <a:solidFill>
                  <a:srgbClr val="000000"/>
                </a:solidFill>
                <a:latin typeface="+mn-lt"/>
              </a:defRPr>
            </a:lvl7pPr>
            <a:lvl8pPr marL="3941763" indent="-425450" algn="l" defTabSz="449263" rtl="0" fontAlgn="base">
              <a:spcBef>
                <a:spcPct val="0"/>
              </a:spcBef>
              <a:spcAft>
                <a:spcPts val="2600"/>
              </a:spcAft>
              <a:buClr>
                <a:srgbClr val="212466"/>
              </a:buClr>
              <a:buSzPct val="171000"/>
              <a:buFont typeface="Gill Sans" pitchFamily="32" charset="0"/>
              <a:buChar char="•"/>
              <a:defRPr sz="1800">
                <a:solidFill>
                  <a:srgbClr val="000000"/>
                </a:solidFill>
                <a:latin typeface="+mn-lt"/>
              </a:defRPr>
            </a:lvl8pPr>
            <a:lvl9pPr marL="4398963" indent="-425450" algn="l" defTabSz="449263" rtl="0" fontAlgn="base">
              <a:spcBef>
                <a:spcPct val="0"/>
              </a:spcBef>
              <a:spcAft>
                <a:spcPts val="2600"/>
              </a:spcAft>
              <a:buClr>
                <a:srgbClr val="212466"/>
              </a:buClr>
              <a:buSzPct val="171000"/>
              <a:buFont typeface="Gill Sans" pitchFamily="32" charset="0"/>
              <a:buChar char="•"/>
              <a:defRPr sz="18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Pct val="100000"/>
              <a:buNone/>
            </a:pPr>
            <a:r>
              <a:rPr lang="en-US" sz="1700" b="1" dirty="0"/>
              <a:t>Address space to compute dependences</a:t>
            </a:r>
            <a:r>
              <a:rPr lang="en-US" sz="1700" dirty="0"/>
              <a:t>:</a:t>
            </a:r>
            <a:endParaRPr lang="en-US" sz="1800" dirty="0"/>
          </a:p>
          <a:p>
            <a:pPr marL="0" indent="0">
              <a:spcBef>
                <a:spcPts val="844"/>
              </a:spcBef>
              <a:spcAft>
                <a:spcPct val="0"/>
              </a:spcAft>
              <a:buClr>
                <a:srgbClr val="000000"/>
              </a:buClr>
              <a:buSzPct val="100000"/>
              <a:buNone/>
            </a:pPr>
            <a:r>
              <a:rPr lang="en-US" sz="1800" dirty="0"/>
              <a:t>Memory                                                                Files, </a:t>
            </a:r>
            <a:r>
              <a:rPr lang="en-US" sz="1800" dirty="0" smtClean="0"/>
              <a:t>Objects (SCM)</a:t>
            </a:r>
            <a:endParaRPr lang="en-US" sz="1800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5" name="Straight Connector 4"/>
          <p:cNvCxnSpPr/>
          <p:nvPr/>
        </p:nvCxnSpPr>
        <p:spPr bwMode="auto">
          <a:xfrm>
            <a:off x="4890110" y="2296462"/>
            <a:ext cx="0" cy="4444906"/>
          </a:xfrm>
          <a:prstGeom prst="line">
            <a:avLst/>
          </a:prstGeom>
          <a:solidFill>
            <a:srgbClr val="00B8FF"/>
          </a:solidFill>
          <a:ln w="508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9" name="Rectangle 3"/>
          <p:cNvSpPr txBox="1">
            <a:spLocks noChangeArrowheads="1"/>
          </p:cNvSpPr>
          <p:nvPr/>
        </p:nvSpPr>
        <p:spPr bwMode="auto">
          <a:xfrm>
            <a:off x="3779912" y="6210501"/>
            <a:ext cx="4248472" cy="386851"/>
          </a:xfrm>
          <a:prstGeom prst="rect">
            <a:avLst/>
          </a:prstGeom>
          <a:noFill/>
          <a:ln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4301" tIns="32150" rIns="64301" bIns="32150" numCol="1" anchor="t" anchorCtr="0" compatLnSpc="1">
            <a:prstTxWarp prst="textNoShape">
              <a:avLst/>
            </a:prstTxWarp>
          </a:bodyPr>
          <a:lstStyle>
            <a:lvl1pPr marL="741363" indent="-425450" algn="l" defTabSz="449263" rtl="0" fontAlgn="base">
              <a:spcBef>
                <a:spcPct val="0"/>
              </a:spcBef>
              <a:spcAft>
                <a:spcPts val="1000"/>
              </a:spcAft>
              <a:buClr>
                <a:srgbClr val="212466"/>
              </a:buClr>
              <a:buSzPct val="171000"/>
              <a:buFont typeface="Gill Sans" pitchFamily="32" charset="0"/>
              <a:buChar char="•"/>
              <a:defRPr sz="28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1196975" indent="-425450" algn="l" defTabSz="449263" rtl="0" fontAlgn="base">
              <a:spcBef>
                <a:spcPts val="500"/>
              </a:spcBef>
              <a:spcAft>
                <a:spcPts val="1000"/>
              </a:spcAft>
              <a:buClr>
                <a:srgbClr val="212466"/>
              </a:buClr>
              <a:buSzPct val="171000"/>
              <a:buFont typeface="Gill Sans" pitchFamily="32" charset="0"/>
              <a:buChar char="•"/>
              <a:defRPr sz="2400">
                <a:solidFill>
                  <a:srgbClr val="000000"/>
                </a:solidFill>
                <a:latin typeface="+mn-lt"/>
              </a:defRPr>
            </a:lvl2pPr>
            <a:lvl3pPr marL="1655763" indent="-425450" algn="l" defTabSz="449263" rtl="0" fontAlgn="base">
              <a:spcBef>
                <a:spcPts val="500"/>
              </a:spcBef>
              <a:spcAft>
                <a:spcPts val="500"/>
              </a:spcAft>
              <a:buClr>
                <a:srgbClr val="212466"/>
              </a:buClr>
              <a:buSzPct val="171000"/>
              <a:buFont typeface="Gill Sans" pitchFamily="32" charset="0"/>
              <a:buChar char="•"/>
              <a:defRPr sz="2000">
                <a:solidFill>
                  <a:srgbClr val="000000"/>
                </a:solidFill>
                <a:latin typeface="+mn-lt"/>
              </a:defRPr>
            </a:lvl3pPr>
            <a:lvl4pPr marL="2111375" indent="-425450" algn="l" defTabSz="449263" rtl="0" fontAlgn="base">
              <a:spcBef>
                <a:spcPts val="1000"/>
              </a:spcBef>
              <a:spcAft>
                <a:spcPts val="1000"/>
              </a:spcAft>
              <a:buClr>
                <a:srgbClr val="212466"/>
              </a:buClr>
              <a:buSzPct val="171000"/>
              <a:buFont typeface="Gill Sans" pitchFamily="32" charset="0"/>
              <a:buChar char="•"/>
              <a:defRPr sz="1800">
                <a:solidFill>
                  <a:srgbClr val="000000"/>
                </a:solidFill>
                <a:latin typeface="+mn-lt"/>
              </a:defRPr>
            </a:lvl4pPr>
            <a:lvl5pPr marL="2570163" indent="-425450" algn="l" defTabSz="449263" rtl="0" fontAlgn="base">
              <a:spcBef>
                <a:spcPct val="0"/>
              </a:spcBef>
              <a:spcAft>
                <a:spcPts val="2600"/>
              </a:spcAft>
              <a:buClr>
                <a:srgbClr val="212466"/>
              </a:buClr>
              <a:buSzPct val="171000"/>
              <a:buFont typeface="Gill Sans" pitchFamily="32" charset="0"/>
              <a:buChar char="•"/>
              <a:defRPr sz="1800">
                <a:solidFill>
                  <a:srgbClr val="000000"/>
                </a:solidFill>
                <a:latin typeface="+mn-lt"/>
              </a:defRPr>
            </a:lvl5pPr>
            <a:lvl6pPr marL="3027363" indent="-425450" algn="l" defTabSz="449263" rtl="0" fontAlgn="base">
              <a:spcBef>
                <a:spcPct val="0"/>
              </a:spcBef>
              <a:spcAft>
                <a:spcPts val="2600"/>
              </a:spcAft>
              <a:buClr>
                <a:srgbClr val="212466"/>
              </a:buClr>
              <a:buSzPct val="171000"/>
              <a:buFont typeface="Gill Sans" pitchFamily="32" charset="0"/>
              <a:buChar char="•"/>
              <a:defRPr sz="1800">
                <a:solidFill>
                  <a:srgbClr val="000000"/>
                </a:solidFill>
                <a:latin typeface="+mn-lt"/>
              </a:defRPr>
            </a:lvl6pPr>
            <a:lvl7pPr marL="3484563" indent="-425450" algn="l" defTabSz="449263" rtl="0" fontAlgn="base">
              <a:spcBef>
                <a:spcPct val="0"/>
              </a:spcBef>
              <a:spcAft>
                <a:spcPts val="2600"/>
              </a:spcAft>
              <a:buClr>
                <a:srgbClr val="212466"/>
              </a:buClr>
              <a:buSzPct val="171000"/>
              <a:buFont typeface="Gill Sans" pitchFamily="32" charset="0"/>
              <a:buChar char="•"/>
              <a:defRPr sz="1800">
                <a:solidFill>
                  <a:srgbClr val="000000"/>
                </a:solidFill>
                <a:latin typeface="+mn-lt"/>
              </a:defRPr>
            </a:lvl7pPr>
            <a:lvl8pPr marL="3941763" indent="-425450" algn="l" defTabSz="449263" rtl="0" fontAlgn="base">
              <a:spcBef>
                <a:spcPct val="0"/>
              </a:spcBef>
              <a:spcAft>
                <a:spcPts val="2600"/>
              </a:spcAft>
              <a:buClr>
                <a:srgbClr val="212466"/>
              </a:buClr>
              <a:buSzPct val="171000"/>
              <a:buFont typeface="Gill Sans" pitchFamily="32" charset="0"/>
              <a:buChar char="•"/>
              <a:defRPr sz="1800">
                <a:solidFill>
                  <a:srgbClr val="000000"/>
                </a:solidFill>
                <a:latin typeface="+mn-lt"/>
              </a:defRPr>
            </a:lvl8pPr>
            <a:lvl9pPr marL="4398963" indent="-425450" algn="l" defTabSz="449263" rtl="0" fontAlgn="base">
              <a:spcBef>
                <a:spcPct val="0"/>
              </a:spcBef>
              <a:spcAft>
                <a:spcPts val="2600"/>
              </a:spcAft>
              <a:buClr>
                <a:srgbClr val="212466"/>
              </a:buClr>
              <a:buSzPct val="171000"/>
              <a:buFont typeface="Gill Sans" pitchFamily="32" charset="0"/>
              <a:buChar char="•"/>
              <a:defRPr sz="18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Pct val="100000"/>
              <a:buNone/>
            </a:pPr>
            <a:r>
              <a:rPr lang="en-US" sz="1700" b="1" dirty="0" smtClean="0"/>
              <a:t>  Parallel     Ensemble, workflow, cloud</a:t>
            </a:r>
            <a:endParaRPr lang="en-US" sz="1800" b="1" dirty="0"/>
          </a:p>
        </p:txBody>
      </p:sp>
      <p:cxnSp>
        <p:nvCxnSpPr>
          <p:cNvPr id="20" name="Straight Connector 19"/>
          <p:cNvCxnSpPr/>
          <p:nvPr/>
        </p:nvCxnSpPr>
        <p:spPr bwMode="auto">
          <a:xfrm flipH="1" flipV="1">
            <a:off x="3386326" y="6567864"/>
            <a:ext cx="3057882" cy="29488"/>
          </a:xfrm>
          <a:prstGeom prst="line">
            <a:avLst/>
          </a:prstGeom>
          <a:solidFill>
            <a:srgbClr val="00B8FF"/>
          </a:solidFill>
          <a:ln w="50800" cap="flat" cmpd="sng" algn="ctr">
            <a:solidFill>
              <a:srgbClr val="FF0000"/>
            </a:solidFill>
            <a:prstDash val="solid"/>
            <a:round/>
            <a:headEnd type="triangl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36273672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/>
          <p:cNvSpPr/>
          <p:nvPr/>
        </p:nvSpPr>
        <p:spPr>
          <a:xfrm rot="1053535">
            <a:off x="6010260" y="138353"/>
            <a:ext cx="2797955" cy="5400600"/>
          </a:xfrm>
          <a:prstGeom prst="ellipse">
            <a:avLst/>
          </a:prstGeom>
          <a:solidFill>
            <a:srgbClr val="C6D9F1">
              <a:alpha val="49020"/>
            </a:srgbClr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err="1" smtClean="0">
                <a:solidFill>
                  <a:schemeClr val="tx2">
                    <a:lumMod val="75000"/>
                  </a:schemeClr>
                </a:solidFill>
              </a:rPr>
              <a:t>StarSs</a:t>
            </a:r>
            <a:endParaRPr lang="en-US" sz="32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9973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History / Strategy</a:t>
            </a:r>
          </a:p>
        </p:txBody>
      </p:sp>
      <p:sp>
        <p:nvSpPr>
          <p:cNvPr id="997380" name="Line 4"/>
          <p:cNvSpPr>
            <a:spLocks noChangeShapeType="1"/>
          </p:cNvSpPr>
          <p:nvPr/>
        </p:nvSpPr>
        <p:spPr bwMode="auto">
          <a:xfrm flipV="1">
            <a:off x="2195736" y="1916831"/>
            <a:ext cx="1325197" cy="59281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4301" tIns="32150" rIns="64301" bIns="32150"/>
          <a:lstStyle/>
          <a:p>
            <a:endParaRPr lang="es-ES"/>
          </a:p>
        </p:txBody>
      </p:sp>
      <p:sp>
        <p:nvSpPr>
          <p:cNvPr id="997381" name="Line 5"/>
          <p:cNvSpPr>
            <a:spLocks noChangeShapeType="1"/>
          </p:cNvSpPr>
          <p:nvPr/>
        </p:nvSpPr>
        <p:spPr bwMode="auto">
          <a:xfrm>
            <a:off x="2195737" y="2890072"/>
            <a:ext cx="992470" cy="618744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4301" tIns="32150" rIns="64301" bIns="32150"/>
          <a:lstStyle/>
          <a:p>
            <a:endParaRPr lang="es-ES"/>
          </a:p>
        </p:txBody>
      </p:sp>
      <p:sp>
        <p:nvSpPr>
          <p:cNvPr id="997382" name="Line 6"/>
          <p:cNvSpPr>
            <a:spLocks noChangeShapeType="1"/>
          </p:cNvSpPr>
          <p:nvPr/>
        </p:nvSpPr>
        <p:spPr bwMode="auto">
          <a:xfrm>
            <a:off x="4204232" y="2132401"/>
            <a:ext cx="643516" cy="808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4301" tIns="32150" rIns="64301" bIns="32150"/>
          <a:lstStyle/>
          <a:p>
            <a:endParaRPr lang="es-ES"/>
          </a:p>
        </p:txBody>
      </p:sp>
      <p:sp>
        <p:nvSpPr>
          <p:cNvPr id="997383" name="Line 7"/>
          <p:cNvSpPr>
            <a:spLocks noChangeShapeType="1"/>
          </p:cNvSpPr>
          <p:nvPr/>
        </p:nvSpPr>
        <p:spPr bwMode="auto">
          <a:xfrm>
            <a:off x="4196319" y="3598388"/>
            <a:ext cx="651429" cy="101894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4301" tIns="32150" rIns="64301" bIns="32150"/>
          <a:lstStyle/>
          <a:p>
            <a:endParaRPr lang="es-ES"/>
          </a:p>
        </p:txBody>
      </p:sp>
      <p:sp>
        <p:nvSpPr>
          <p:cNvPr id="997384" name="Text Box 8"/>
          <p:cNvSpPr txBox="1">
            <a:spLocks noChangeArrowheads="1"/>
          </p:cNvSpPr>
          <p:nvPr/>
        </p:nvSpPr>
        <p:spPr bwMode="auto">
          <a:xfrm>
            <a:off x="4898031" y="3589766"/>
            <a:ext cx="826097" cy="415298"/>
          </a:xfrm>
          <a:prstGeom prst="rect">
            <a:avLst/>
          </a:prstGeom>
          <a:noFill/>
          <a:ln w="9525" algn="ctr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64301" tIns="32150" rIns="64301" bIns="32150">
            <a:spAutoFit/>
          </a:bodyPr>
          <a:lstStyle/>
          <a:p>
            <a:r>
              <a:rPr lang="en-US" sz="1100">
                <a:latin typeface="Arial" charset="0"/>
              </a:rPr>
              <a:t>SMPSs V2</a:t>
            </a:r>
          </a:p>
          <a:p>
            <a:r>
              <a:rPr lang="en-US" sz="1100">
                <a:latin typeface="Arial" charset="0"/>
              </a:rPr>
              <a:t>~2009</a:t>
            </a:r>
          </a:p>
        </p:txBody>
      </p:sp>
      <p:sp>
        <p:nvSpPr>
          <p:cNvPr id="997391" name="Text Box 15"/>
          <p:cNvSpPr txBox="1">
            <a:spLocks noChangeArrowheads="1"/>
          </p:cNvSpPr>
          <p:nvPr/>
        </p:nvSpPr>
        <p:spPr bwMode="auto">
          <a:xfrm>
            <a:off x="4968354" y="1988840"/>
            <a:ext cx="611758" cy="415298"/>
          </a:xfrm>
          <a:prstGeom prst="rect">
            <a:avLst/>
          </a:prstGeom>
          <a:solidFill>
            <a:schemeClr val="accent2"/>
          </a:solidFill>
          <a:ln w="9525" algn="ctr">
            <a:solidFill>
              <a:srgbClr val="0000FF"/>
            </a:solidFill>
            <a:miter lim="800000"/>
            <a:headEnd/>
            <a:tailEnd/>
          </a:ln>
          <a:effectLst/>
          <a:extLst/>
        </p:spPr>
        <p:txBody>
          <a:bodyPr wrap="none" lIns="64301" tIns="32150" rIns="64301" bIns="32150">
            <a:spAutoFit/>
          </a:bodyPr>
          <a:lstStyle/>
          <a:p>
            <a:r>
              <a:rPr lang="en-US" sz="1100" dirty="0">
                <a:latin typeface="Arial" charset="0"/>
              </a:rPr>
              <a:t>GPUSs</a:t>
            </a:r>
          </a:p>
          <a:p>
            <a:r>
              <a:rPr lang="en-US" sz="1100" dirty="0">
                <a:latin typeface="Arial" charset="0"/>
              </a:rPr>
              <a:t>~2009</a:t>
            </a:r>
          </a:p>
        </p:txBody>
      </p:sp>
      <p:sp>
        <p:nvSpPr>
          <p:cNvPr id="997392" name="Text Box 16"/>
          <p:cNvSpPr txBox="1">
            <a:spLocks noChangeArrowheads="1"/>
          </p:cNvSpPr>
          <p:nvPr/>
        </p:nvSpPr>
        <p:spPr bwMode="auto">
          <a:xfrm>
            <a:off x="3592942" y="1700808"/>
            <a:ext cx="547010" cy="415298"/>
          </a:xfrm>
          <a:prstGeom prst="rect">
            <a:avLst/>
          </a:prstGeom>
          <a:solidFill>
            <a:schemeClr val="accent2"/>
          </a:solidFill>
          <a:ln w="9525" algn="ctr">
            <a:solidFill>
              <a:srgbClr val="0000FF"/>
            </a:solidFill>
            <a:miter lim="800000"/>
            <a:headEnd/>
            <a:tailEnd/>
          </a:ln>
          <a:effectLst/>
          <a:extLst/>
        </p:spPr>
        <p:txBody>
          <a:bodyPr wrap="none" lIns="64301" tIns="32150" rIns="64301" bIns="32150">
            <a:spAutoFit/>
          </a:bodyPr>
          <a:lstStyle/>
          <a:p>
            <a:r>
              <a:rPr lang="en-US" sz="1100" dirty="0" err="1">
                <a:latin typeface="Arial" charset="0"/>
              </a:rPr>
              <a:t>CellSs</a:t>
            </a:r>
            <a:endParaRPr lang="en-US" sz="1100" dirty="0">
              <a:latin typeface="Arial" charset="0"/>
            </a:endParaRPr>
          </a:p>
          <a:p>
            <a:r>
              <a:rPr lang="en-US" sz="1100" dirty="0">
                <a:latin typeface="Arial" charset="0"/>
              </a:rPr>
              <a:t>~2006</a:t>
            </a:r>
          </a:p>
        </p:txBody>
      </p:sp>
      <p:sp>
        <p:nvSpPr>
          <p:cNvPr id="997393" name="Text Box 17"/>
          <p:cNvSpPr txBox="1">
            <a:spLocks noChangeArrowheads="1"/>
          </p:cNvSpPr>
          <p:nvPr/>
        </p:nvSpPr>
        <p:spPr bwMode="auto">
          <a:xfrm>
            <a:off x="3313527" y="3390740"/>
            <a:ext cx="826097" cy="415298"/>
          </a:xfrm>
          <a:prstGeom prst="rect">
            <a:avLst/>
          </a:prstGeom>
          <a:noFill/>
          <a:ln w="9525" algn="ctr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64301" tIns="32150" rIns="64301" bIns="32150">
            <a:spAutoFit/>
          </a:bodyPr>
          <a:lstStyle/>
          <a:p>
            <a:r>
              <a:rPr lang="en-US" sz="1100" dirty="0">
                <a:latin typeface="Arial" charset="0"/>
              </a:rPr>
              <a:t>SMPSs V1</a:t>
            </a:r>
          </a:p>
          <a:p>
            <a:r>
              <a:rPr lang="en-US" sz="1100" dirty="0">
                <a:latin typeface="Arial" charset="0"/>
              </a:rPr>
              <a:t>~2007</a:t>
            </a:r>
          </a:p>
        </p:txBody>
      </p:sp>
      <p:sp>
        <p:nvSpPr>
          <p:cNvPr id="997394" name="Text Box 18"/>
          <p:cNvSpPr txBox="1">
            <a:spLocks noChangeArrowheads="1"/>
          </p:cNvSpPr>
          <p:nvPr/>
        </p:nvSpPr>
        <p:spPr bwMode="auto">
          <a:xfrm>
            <a:off x="179512" y="3013702"/>
            <a:ext cx="830371" cy="403482"/>
          </a:xfrm>
          <a:prstGeom prst="rect">
            <a:avLst/>
          </a:prstGeom>
          <a:solidFill>
            <a:schemeClr val="accent2"/>
          </a:solidFill>
          <a:ln w="9525" algn="ctr">
            <a:solidFill>
              <a:srgbClr val="0000FF"/>
            </a:solidFill>
            <a:miter lim="800000"/>
            <a:headEnd/>
            <a:tailEnd/>
          </a:ln>
          <a:effectLst/>
          <a:extLst/>
        </p:spPr>
        <p:txBody>
          <a:bodyPr wrap="none" lIns="64301" tIns="32150" rIns="64301" bIns="32150">
            <a:spAutoFit/>
          </a:bodyPr>
          <a:lstStyle/>
          <a:p>
            <a:r>
              <a:rPr lang="en-US" sz="1100" dirty="0" smtClean="0">
                <a:latin typeface="Arial" charset="0"/>
              </a:rPr>
              <a:t>PERMPAR</a:t>
            </a:r>
            <a:endParaRPr lang="en-US" sz="1100" dirty="0">
              <a:latin typeface="Arial" charset="0"/>
            </a:endParaRPr>
          </a:p>
          <a:p>
            <a:r>
              <a:rPr lang="en-US" sz="1100" dirty="0">
                <a:latin typeface="Arial" charset="0"/>
              </a:rPr>
              <a:t>~1994</a:t>
            </a:r>
          </a:p>
        </p:txBody>
      </p:sp>
      <p:sp>
        <p:nvSpPr>
          <p:cNvPr id="997395" name="Text Box 19"/>
          <p:cNvSpPr txBox="1">
            <a:spLocks noChangeArrowheads="1"/>
          </p:cNvSpPr>
          <p:nvPr/>
        </p:nvSpPr>
        <p:spPr bwMode="auto">
          <a:xfrm>
            <a:off x="1479034" y="2420888"/>
            <a:ext cx="572686" cy="415298"/>
          </a:xfrm>
          <a:prstGeom prst="rect">
            <a:avLst/>
          </a:prstGeom>
          <a:noFill/>
          <a:ln w="9525" algn="ctr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64301" tIns="32150" rIns="64301" bIns="32150">
            <a:spAutoFit/>
          </a:bodyPr>
          <a:lstStyle/>
          <a:p>
            <a:r>
              <a:rPr lang="en-US" sz="1100">
                <a:latin typeface="Arial" charset="0"/>
              </a:rPr>
              <a:t>GridSs</a:t>
            </a:r>
          </a:p>
          <a:p>
            <a:r>
              <a:rPr lang="en-US" sz="1100">
                <a:latin typeface="Arial" charset="0"/>
              </a:rPr>
              <a:t>~2002</a:t>
            </a:r>
          </a:p>
        </p:txBody>
      </p:sp>
      <p:sp>
        <p:nvSpPr>
          <p:cNvPr id="997396" name="Line 20"/>
          <p:cNvSpPr>
            <a:spLocks noChangeShapeType="1"/>
          </p:cNvSpPr>
          <p:nvPr/>
        </p:nvSpPr>
        <p:spPr bwMode="auto">
          <a:xfrm flipV="1">
            <a:off x="1187624" y="2998782"/>
            <a:ext cx="349870" cy="28620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4301" tIns="32150" rIns="64301" bIns="32150"/>
          <a:lstStyle/>
          <a:p>
            <a:endParaRPr lang="es-ES"/>
          </a:p>
        </p:txBody>
      </p:sp>
      <p:sp>
        <p:nvSpPr>
          <p:cNvPr id="997397" name="Text Box 21"/>
          <p:cNvSpPr txBox="1">
            <a:spLocks noChangeArrowheads="1"/>
          </p:cNvSpPr>
          <p:nvPr/>
        </p:nvSpPr>
        <p:spPr bwMode="auto">
          <a:xfrm>
            <a:off x="4139952" y="836712"/>
            <a:ext cx="718160" cy="403482"/>
          </a:xfrm>
          <a:prstGeom prst="rect">
            <a:avLst/>
          </a:prstGeom>
          <a:noFill/>
          <a:ln w="9525" algn="ctr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64301" tIns="32150" rIns="64301" bIns="32150">
            <a:spAutoFit/>
          </a:bodyPr>
          <a:lstStyle/>
          <a:p>
            <a:r>
              <a:rPr lang="en-US" sz="1100" dirty="0" smtClean="0">
                <a:latin typeface="Arial" charset="0"/>
              </a:rPr>
              <a:t>COMPSs</a:t>
            </a:r>
            <a:endParaRPr lang="en-US" sz="1100" dirty="0">
              <a:latin typeface="Arial" charset="0"/>
            </a:endParaRPr>
          </a:p>
          <a:p>
            <a:r>
              <a:rPr lang="en-US" sz="1100" dirty="0">
                <a:latin typeface="Arial" charset="0"/>
              </a:rPr>
              <a:t>~2007</a:t>
            </a:r>
          </a:p>
        </p:txBody>
      </p:sp>
      <p:sp>
        <p:nvSpPr>
          <p:cNvPr id="997399" name="Text Box 23"/>
          <p:cNvSpPr txBox="1">
            <a:spLocks noChangeArrowheads="1"/>
          </p:cNvSpPr>
          <p:nvPr/>
        </p:nvSpPr>
        <p:spPr bwMode="auto">
          <a:xfrm>
            <a:off x="1336696" y="4348021"/>
            <a:ext cx="643016" cy="415298"/>
          </a:xfrm>
          <a:prstGeom prst="rect">
            <a:avLst/>
          </a:prstGeom>
          <a:noFill/>
          <a:ln w="9525" algn="ctr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64301" tIns="32150" rIns="64301" bIns="32150">
            <a:spAutoFit/>
          </a:bodyPr>
          <a:lstStyle/>
          <a:p>
            <a:r>
              <a:rPr lang="en-US" sz="1100">
                <a:latin typeface="Arial" charset="0"/>
              </a:rPr>
              <a:t>NANOS</a:t>
            </a:r>
          </a:p>
          <a:p>
            <a:r>
              <a:rPr lang="en-US" sz="1100">
                <a:latin typeface="Arial" charset="0"/>
              </a:rPr>
              <a:t>~1996</a:t>
            </a:r>
          </a:p>
        </p:txBody>
      </p:sp>
      <p:sp>
        <p:nvSpPr>
          <p:cNvPr id="23" name="Text Box 21"/>
          <p:cNvSpPr txBox="1">
            <a:spLocks noChangeArrowheads="1"/>
          </p:cNvSpPr>
          <p:nvPr/>
        </p:nvSpPr>
        <p:spPr bwMode="auto">
          <a:xfrm>
            <a:off x="5508104" y="845533"/>
            <a:ext cx="1086851" cy="711259"/>
          </a:xfrm>
          <a:prstGeom prst="rect">
            <a:avLst/>
          </a:prstGeom>
          <a:noFill/>
          <a:ln w="9525" algn="ctr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64301" tIns="32150" rIns="64301" bIns="32150">
            <a:spAutoFit/>
          </a:bodyPr>
          <a:lstStyle/>
          <a:p>
            <a:r>
              <a:rPr lang="en-US" sz="1400" dirty="0" smtClean="0">
                <a:latin typeface="Arial" charset="0"/>
              </a:rPr>
              <a:t>COMPSs</a:t>
            </a:r>
          </a:p>
          <a:p>
            <a:r>
              <a:rPr lang="en-US" sz="1400" dirty="0">
                <a:latin typeface="Arial" charset="0"/>
              </a:rPr>
              <a:t> </a:t>
            </a:r>
            <a:r>
              <a:rPr lang="en-US" sz="1400" dirty="0" smtClean="0">
                <a:latin typeface="Arial" charset="0"/>
              </a:rPr>
              <a:t>  </a:t>
            </a:r>
            <a:r>
              <a:rPr lang="en-US" sz="1400" dirty="0" err="1" smtClean="0">
                <a:latin typeface="Arial" charset="0"/>
              </a:rPr>
              <a:t>ServiceSs</a:t>
            </a:r>
            <a:endParaRPr lang="en-US" sz="1400" dirty="0">
              <a:latin typeface="Arial" charset="0"/>
            </a:endParaRPr>
          </a:p>
          <a:p>
            <a:r>
              <a:rPr lang="en-US" sz="1400" dirty="0">
                <a:latin typeface="Arial" charset="0"/>
              </a:rPr>
              <a:t>~</a:t>
            </a:r>
            <a:r>
              <a:rPr lang="en-US" sz="1400" dirty="0" smtClean="0">
                <a:latin typeface="Arial" charset="0"/>
              </a:rPr>
              <a:t>2010</a:t>
            </a:r>
            <a:endParaRPr lang="en-US" sz="1400" dirty="0">
              <a:latin typeface="Arial" charset="0"/>
            </a:endParaRPr>
          </a:p>
        </p:txBody>
      </p:sp>
      <p:sp>
        <p:nvSpPr>
          <p:cNvPr id="24" name="Text Box 21"/>
          <p:cNvSpPr txBox="1">
            <a:spLocks noChangeArrowheads="1"/>
          </p:cNvSpPr>
          <p:nvPr/>
        </p:nvSpPr>
        <p:spPr bwMode="auto">
          <a:xfrm>
            <a:off x="7173206" y="764704"/>
            <a:ext cx="1287226" cy="926702"/>
          </a:xfrm>
          <a:prstGeom prst="rect">
            <a:avLst/>
          </a:prstGeom>
          <a:noFill/>
          <a:ln w="9525" algn="ctr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64301" tIns="32150" rIns="64301" bIns="32150">
            <a:spAutoFit/>
          </a:bodyPr>
          <a:lstStyle/>
          <a:p>
            <a:r>
              <a:rPr lang="en-US" sz="1400" dirty="0" smtClean="0">
                <a:latin typeface="Arial" charset="0"/>
              </a:rPr>
              <a:t>COMPSs</a:t>
            </a:r>
          </a:p>
          <a:p>
            <a:r>
              <a:rPr lang="en-US" sz="1400" dirty="0">
                <a:latin typeface="Arial" charset="0"/>
              </a:rPr>
              <a:t> </a:t>
            </a:r>
            <a:r>
              <a:rPr lang="en-US" sz="1400" dirty="0" smtClean="0">
                <a:latin typeface="Arial" charset="0"/>
              </a:rPr>
              <a:t>   </a:t>
            </a:r>
            <a:r>
              <a:rPr lang="en-US" sz="1400" dirty="0" err="1" smtClean="0">
                <a:latin typeface="Arial" charset="0"/>
              </a:rPr>
              <a:t>ServiceSs</a:t>
            </a:r>
            <a:endParaRPr lang="en-US" sz="1400" dirty="0" smtClean="0">
              <a:latin typeface="Arial" charset="0"/>
            </a:endParaRPr>
          </a:p>
          <a:p>
            <a:r>
              <a:rPr lang="en-US" sz="1400" dirty="0" smtClean="0">
                <a:latin typeface="Arial" charset="0"/>
              </a:rPr>
              <a:t>    </a:t>
            </a:r>
            <a:r>
              <a:rPr lang="en-US" sz="1400" dirty="0" err="1" smtClean="0">
                <a:latin typeface="Arial" charset="0"/>
              </a:rPr>
              <a:t>PyCOMPSs</a:t>
            </a:r>
            <a:endParaRPr lang="en-US" sz="1400" dirty="0">
              <a:latin typeface="Arial" charset="0"/>
            </a:endParaRPr>
          </a:p>
          <a:p>
            <a:r>
              <a:rPr lang="en-US" sz="1400" dirty="0">
                <a:latin typeface="Arial" charset="0"/>
              </a:rPr>
              <a:t>~</a:t>
            </a:r>
            <a:r>
              <a:rPr lang="en-US" sz="1400" dirty="0" smtClean="0">
                <a:latin typeface="Arial" charset="0"/>
              </a:rPr>
              <a:t>2013</a:t>
            </a:r>
            <a:endParaRPr lang="en-US" sz="1400" dirty="0">
              <a:latin typeface="Arial" charset="0"/>
            </a:endParaRPr>
          </a:p>
        </p:txBody>
      </p:sp>
      <p:sp>
        <p:nvSpPr>
          <p:cNvPr id="25" name="Line 5"/>
          <p:cNvSpPr>
            <a:spLocks noChangeShapeType="1"/>
          </p:cNvSpPr>
          <p:nvPr/>
        </p:nvSpPr>
        <p:spPr bwMode="auto">
          <a:xfrm>
            <a:off x="2195735" y="4555670"/>
            <a:ext cx="3528393" cy="4525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4301" tIns="32150" rIns="64301" bIns="32150"/>
          <a:lstStyle/>
          <a:p>
            <a:endParaRPr lang="es-ES"/>
          </a:p>
        </p:txBody>
      </p:sp>
      <p:sp>
        <p:nvSpPr>
          <p:cNvPr id="26" name="Text Box 17"/>
          <p:cNvSpPr txBox="1">
            <a:spLocks noChangeArrowheads="1"/>
          </p:cNvSpPr>
          <p:nvPr/>
        </p:nvSpPr>
        <p:spPr bwMode="auto">
          <a:xfrm>
            <a:off x="5940152" y="4260687"/>
            <a:ext cx="1656184" cy="680481"/>
          </a:xfrm>
          <a:prstGeom prst="rect">
            <a:avLst/>
          </a:prstGeom>
          <a:solidFill>
            <a:schemeClr val="accent2"/>
          </a:solidFill>
          <a:ln w="9525" algn="ctr">
            <a:solidFill>
              <a:srgbClr val="0000FF"/>
            </a:solidFill>
            <a:miter lim="800000"/>
            <a:headEnd/>
            <a:tailEnd/>
          </a:ln>
          <a:effectLst/>
          <a:extLst/>
        </p:spPr>
        <p:txBody>
          <a:bodyPr wrap="square" lIns="64301" tIns="32150" rIns="64301" bIns="32150">
            <a:spAutoFit/>
          </a:bodyPr>
          <a:lstStyle/>
          <a:p>
            <a:pPr algn="ctr"/>
            <a:r>
              <a:rPr lang="en-US" sz="2000" dirty="0" err="1" smtClean="0">
                <a:latin typeface="Arial" charset="0"/>
              </a:rPr>
              <a:t>OmpSs</a:t>
            </a:r>
            <a:endParaRPr lang="en-US" sz="2000" dirty="0">
              <a:latin typeface="Arial" charset="0"/>
            </a:endParaRPr>
          </a:p>
          <a:p>
            <a:pPr algn="ctr"/>
            <a:r>
              <a:rPr lang="en-US" sz="2000" dirty="0">
                <a:latin typeface="Arial" charset="0"/>
              </a:rPr>
              <a:t>~</a:t>
            </a:r>
            <a:r>
              <a:rPr lang="en-US" sz="2000" dirty="0" smtClean="0">
                <a:latin typeface="Arial" charset="0"/>
              </a:rPr>
              <a:t>2008</a:t>
            </a:r>
            <a:endParaRPr lang="en-US" sz="2000" dirty="0">
              <a:latin typeface="Arial" charset="0"/>
            </a:endParaRPr>
          </a:p>
        </p:txBody>
      </p:sp>
      <p:sp>
        <p:nvSpPr>
          <p:cNvPr id="27" name="Line 5"/>
          <p:cNvSpPr>
            <a:spLocks noChangeShapeType="1"/>
          </p:cNvSpPr>
          <p:nvPr/>
        </p:nvSpPr>
        <p:spPr bwMode="auto">
          <a:xfrm>
            <a:off x="5098790" y="4149080"/>
            <a:ext cx="659347" cy="216024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4301" tIns="32150" rIns="64301" bIns="32150"/>
          <a:lstStyle/>
          <a:p>
            <a:endParaRPr lang="es-ES"/>
          </a:p>
        </p:txBody>
      </p:sp>
      <p:sp>
        <p:nvSpPr>
          <p:cNvPr id="28" name="Line 5"/>
          <p:cNvSpPr>
            <a:spLocks noChangeShapeType="1"/>
          </p:cNvSpPr>
          <p:nvPr/>
        </p:nvSpPr>
        <p:spPr bwMode="auto">
          <a:xfrm>
            <a:off x="5030590" y="1052736"/>
            <a:ext cx="33349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4301" tIns="32150" rIns="64301" bIns="32150"/>
          <a:lstStyle/>
          <a:p>
            <a:endParaRPr lang="es-ES"/>
          </a:p>
        </p:txBody>
      </p:sp>
      <p:sp>
        <p:nvSpPr>
          <p:cNvPr id="29" name="Line 5"/>
          <p:cNvSpPr>
            <a:spLocks noChangeShapeType="1"/>
          </p:cNvSpPr>
          <p:nvPr/>
        </p:nvSpPr>
        <p:spPr bwMode="auto">
          <a:xfrm>
            <a:off x="6732240" y="1124744"/>
            <a:ext cx="326266" cy="861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4301" tIns="32150" rIns="64301" bIns="32150"/>
          <a:lstStyle/>
          <a:p>
            <a:endParaRPr lang="es-ES"/>
          </a:p>
        </p:txBody>
      </p:sp>
      <p:grpSp>
        <p:nvGrpSpPr>
          <p:cNvPr id="6" name="Group 5"/>
          <p:cNvGrpSpPr/>
          <p:nvPr/>
        </p:nvGrpSpPr>
        <p:grpSpPr>
          <a:xfrm>
            <a:off x="1365116" y="5085184"/>
            <a:ext cx="7599372" cy="1512168"/>
            <a:chOff x="1365116" y="5157192"/>
            <a:chExt cx="7599372" cy="1512168"/>
          </a:xfrm>
        </p:grpSpPr>
        <p:sp>
          <p:nvSpPr>
            <p:cNvPr id="2" name="Right Arrow 1"/>
            <p:cNvSpPr/>
            <p:nvPr/>
          </p:nvSpPr>
          <p:spPr>
            <a:xfrm>
              <a:off x="1365116" y="5949280"/>
              <a:ext cx="7599372" cy="72008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OpenMP</a:t>
              </a:r>
              <a:r>
                <a:rPr lang="en-US" dirty="0" smtClean="0"/>
                <a:t>                        …           3.0         ….            4.0   …. </a:t>
              </a:r>
              <a:endParaRPr lang="en-US" dirty="0"/>
            </a:p>
          </p:txBody>
        </p:sp>
        <p:sp>
          <p:nvSpPr>
            <p:cNvPr id="5" name="Freeform 4"/>
            <p:cNvSpPr/>
            <p:nvPr/>
          </p:nvSpPr>
          <p:spPr>
            <a:xfrm>
              <a:off x="4036662" y="5157192"/>
              <a:ext cx="319314" cy="936104"/>
            </a:xfrm>
            <a:custGeom>
              <a:avLst/>
              <a:gdLst>
                <a:gd name="connsiteX0" fmla="*/ 0 w 319314"/>
                <a:gd name="connsiteY0" fmla="*/ 0 h 870857"/>
                <a:gd name="connsiteX1" fmla="*/ 290286 w 319314"/>
                <a:gd name="connsiteY1" fmla="*/ 159657 h 870857"/>
                <a:gd name="connsiteX2" fmla="*/ 72571 w 319314"/>
                <a:gd name="connsiteY2" fmla="*/ 348343 h 870857"/>
                <a:gd name="connsiteX3" fmla="*/ 261257 w 319314"/>
                <a:gd name="connsiteY3" fmla="*/ 508000 h 870857"/>
                <a:gd name="connsiteX4" fmla="*/ 159657 w 319314"/>
                <a:gd name="connsiteY4" fmla="*/ 696686 h 870857"/>
                <a:gd name="connsiteX5" fmla="*/ 319314 w 319314"/>
                <a:gd name="connsiteY5" fmla="*/ 870857 h 870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9314" h="870857">
                  <a:moveTo>
                    <a:pt x="0" y="0"/>
                  </a:moveTo>
                  <a:cubicBezTo>
                    <a:pt x="139095" y="50800"/>
                    <a:pt x="278191" y="101600"/>
                    <a:pt x="290286" y="159657"/>
                  </a:cubicBezTo>
                  <a:cubicBezTo>
                    <a:pt x="302381" y="217714"/>
                    <a:pt x="77409" y="290286"/>
                    <a:pt x="72571" y="348343"/>
                  </a:cubicBezTo>
                  <a:cubicBezTo>
                    <a:pt x="67733" y="406400"/>
                    <a:pt x="246743" y="449943"/>
                    <a:pt x="261257" y="508000"/>
                  </a:cubicBezTo>
                  <a:cubicBezTo>
                    <a:pt x="275771" y="566057"/>
                    <a:pt x="149981" y="636210"/>
                    <a:pt x="159657" y="696686"/>
                  </a:cubicBezTo>
                  <a:cubicBezTo>
                    <a:pt x="169333" y="757162"/>
                    <a:pt x="244323" y="814009"/>
                    <a:pt x="319314" y="870857"/>
                  </a:cubicBezTo>
                </a:path>
              </a:pathLst>
            </a:custGeom>
            <a:noFill/>
            <a:ln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 29"/>
            <p:cNvSpPr/>
            <p:nvPr/>
          </p:nvSpPr>
          <p:spPr>
            <a:xfrm>
              <a:off x="5260798" y="5157192"/>
              <a:ext cx="319314" cy="936104"/>
            </a:xfrm>
            <a:custGeom>
              <a:avLst/>
              <a:gdLst>
                <a:gd name="connsiteX0" fmla="*/ 0 w 319314"/>
                <a:gd name="connsiteY0" fmla="*/ 0 h 870857"/>
                <a:gd name="connsiteX1" fmla="*/ 290286 w 319314"/>
                <a:gd name="connsiteY1" fmla="*/ 159657 h 870857"/>
                <a:gd name="connsiteX2" fmla="*/ 72571 w 319314"/>
                <a:gd name="connsiteY2" fmla="*/ 348343 h 870857"/>
                <a:gd name="connsiteX3" fmla="*/ 261257 w 319314"/>
                <a:gd name="connsiteY3" fmla="*/ 508000 h 870857"/>
                <a:gd name="connsiteX4" fmla="*/ 159657 w 319314"/>
                <a:gd name="connsiteY4" fmla="*/ 696686 h 870857"/>
                <a:gd name="connsiteX5" fmla="*/ 319314 w 319314"/>
                <a:gd name="connsiteY5" fmla="*/ 870857 h 870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9314" h="870857">
                  <a:moveTo>
                    <a:pt x="0" y="0"/>
                  </a:moveTo>
                  <a:cubicBezTo>
                    <a:pt x="139095" y="50800"/>
                    <a:pt x="278191" y="101600"/>
                    <a:pt x="290286" y="159657"/>
                  </a:cubicBezTo>
                  <a:cubicBezTo>
                    <a:pt x="302381" y="217714"/>
                    <a:pt x="77409" y="290286"/>
                    <a:pt x="72571" y="348343"/>
                  </a:cubicBezTo>
                  <a:cubicBezTo>
                    <a:pt x="67733" y="406400"/>
                    <a:pt x="246743" y="449943"/>
                    <a:pt x="261257" y="508000"/>
                  </a:cubicBezTo>
                  <a:cubicBezTo>
                    <a:pt x="275771" y="566057"/>
                    <a:pt x="149981" y="636210"/>
                    <a:pt x="159657" y="696686"/>
                  </a:cubicBezTo>
                  <a:cubicBezTo>
                    <a:pt x="169333" y="757162"/>
                    <a:pt x="244323" y="814009"/>
                    <a:pt x="319314" y="870857"/>
                  </a:cubicBezTo>
                </a:path>
              </a:pathLst>
            </a:cu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 30"/>
            <p:cNvSpPr/>
            <p:nvPr/>
          </p:nvSpPr>
          <p:spPr>
            <a:xfrm>
              <a:off x="7164288" y="5157192"/>
              <a:ext cx="319314" cy="936104"/>
            </a:xfrm>
            <a:custGeom>
              <a:avLst/>
              <a:gdLst>
                <a:gd name="connsiteX0" fmla="*/ 0 w 319314"/>
                <a:gd name="connsiteY0" fmla="*/ 0 h 870857"/>
                <a:gd name="connsiteX1" fmla="*/ 290286 w 319314"/>
                <a:gd name="connsiteY1" fmla="*/ 159657 h 870857"/>
                <a:gd name="connsiteX2" fmla="*/ 72571 w 319314"/>
                <a:gd name="connsiteY2" fmla="*/ 348343 h 870857"/>
                <a:gd name="connsiteX3" fmla="*/ 261257 w 319314"/>
                <a:gd name="connsiteY3" fmla="*/ 508000 h 870857"/>
                <a:gd name="connsiteX4" fmla="*/ 159657 w 319314"/>
                <a:gd name="connsiteY4" fmla="*/ 696686 h 870857"/>
                <a:gd name="connsiteX5" fmla="*/ 319314 w 319314"/>
                <a:gd name="connsiteY5" fmla="*/ 870857 h 870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9314" h="870857">
                  <a:moveTo>
                    <a:pt x="0" y="0"/>
                  </a:moveTo>
                  <a:cubicBezTo>
                    <a:pt x="139095" y="50800"/>
                    <a:pt x="278191" y="101600"/>
                    <a:pt x="290286" y="159657"/>
                  </a:cubicBezTo>
                  <a:cubicBezTo>
                    <a:pt x="302381" y="217714"/>
                    <a:pt x="77409" y="290286"/>
                    <a:pt x="72571" y="348343"/>
                  </a:cubicBezTo>
                  <a:cubicBezTo>
                    <a:pt x="67733" y="406400"/>
                    <a:pt x="246743" y="449943"/>
                    <a:pt x="261257" y="508000"/>
                  </a:cubicBezTo>
                  <a:cubicBezTo>
                    <a:pt x="275771" y="566057"/>
                    <a:pt x="149981" y="636210"/>
                    <a:pt x="159657" y="696686"/>
                  </a:cubicBezTo>
                  <a:cubicBezTo>
                    <a:pt x="169333" y="757162"/>
                    <a:pt x="244323" y="814009"/>
                    <a:pt x="319314" y="870857"/>
                  </a:cubicBezTo>
                </a:path>
              </a:pathLst>
            </a:custGeom>
            <a:noFill/>
            <a:ln w="5715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2" name="Line 20"/>
          <p:cNvSpPr>
            <a:spLocks noChangeShapeType="1"/>
          </p:cNvSpPr>
          <p:nvPr/>
        </p:nvSpPr>
        <p:spPr bwMode="auto">
          <a:xfrm flipV="1">
            <a:off x="2195735" y="1052735"/>
            <a:ext cx="1818667" cy="1287769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4301" tIns="32150" rIns="64301" bIns="32150"/>
          <a:lstStyle/>
          <a:p>
            <a:endParaRPr lang="es-ES"/>
          </a:p>
        </p:txBody>
      </p:sp>
      <p:sp>
        <p:nvSpPr>
          <p:cNvPr id="33" name="Text Box 15"/>
          <p:cNvSpPr txBox="1">
            <a:spLocks noChangeArrowheads="1"/>
          </p:cNvSpPr>
          <p:nvPr/>
        </p:nvSpPr>
        <p:spPr bwMode="auto">
          <a:xfrm>
            <a:off x="4234973" y="2636912"/>
            <a:ext cx="553051" cy="403482"/>
          </a:xfrm>
          <a:prstGeom prst="rect">
            <a:avLst/>
          </a:prstGeom>
          <a:solidFill>
            <a:schemeClr val="accent2"/>
          </a:solidFill>
          <a:ln w="9525" algn="ctr">
            <a:solidFill>
              <a:srgbClr val="0000FF"/>
            </a:solidFill>
            <a:miter lim="800000"/>
            <a:headEnd/>
            <a:tailEnd/>
          </a:ln>
          <a:effectLst/>
          <a:extLst/>
        </p:spPr>
        <p:txBody>
          <a:bodyPr wrap="none" lIns="64301" tIns="32150" rIns="64301" bIns="32150">
            <a:spAutoFit/>
          </a:bodyPr>
          <a:lstStyle/>
          <a:p>
            <a:r>
              <a:rPr lang="en-US" sz="1100" dirty="0" err="1" smtClean="0">
                <a:latin typeface="Arial" charset="0"/>
              </a:rPr>
              <a:t>StarSs</a:t>
            </a:r>
            <a:endParaRPr lang="en-US" sz="1100" dirty="0">
              <a:latin typeface="Arial" charset="0"/>
            </a:endParaRPr>
          </a:p>
          <a:p>
            <a:r>
              <a:rPr lang="en-US" sz="1100" dirty="0">
                <a:latin typeface="Arial" charset="0"/>
              </a:rPr>
              <a:t>~</a:t>
            </a:r>
            <a:r>
              <a:rPr lang="en-US" sz="1100" dirty="0" smtClean="0">
                <a:latin typeface="Arial" charset="0"/>
              </a:rPr>
              <a:t>2008</a:t>
            </a:r>
            <a:endParaRPr lang="en-US" sz="1100" dirty="0">
              <a:latin typeface="Arial" charset="0"/>
            </a:endParaRPr>
          </a:p>
        </p:txBody>
      </p:sp>
      <p:sp>
        <p:nvSpPr>
          <p:cNvPr id="34" name="Line 6"/>
          <p:cNvSpPr>
            <a:spLocks noChangeShapeType="1"/>
          </p:cNvSpPr>
          <p:nvPr/>
        </p:nvSpPr>
        <p:spPr bwMode="auto">
          <a:xfrm flipV="1">
            <a:off x="3845832" y="3013701"/>
            <a:ext cx="350488" cy="22438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4301" tIns="32150" rIns="64301" bIns="32150"/>
          <a:lstStyle/>
          <a:p>
            <a:endParaRPr lang="es-ES"/>
          </a:p>
        </p:txBody>
      </p:sp>
      <p:sp>
        <p:nvSpPr>
          <p:cNvPr id="35" name="Line 6"/>
          <p:cNvSpPr>
            <a:spLocks noChangeShapeType="1"/>
          </p:cNvSpPr>
          <p:nvPr/>
        </p:nvSpPr>
        <p:spPr bwMode="auto">
          <a:xfrm>
            <a:off x="3845831" y="2213238"/>
            <a:ext cx="293793" cy="42367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4301" tIns="32150" rIns="64301" bIns="32150"/>
          <a:lstStyle/>
          <a:p>
            <a:endParaRPr lang="es-ES"/>
          </a:p>
        </p:txBody>
      </p:sp>
      <p:sp>
        <p:nvSpPr>
          <p:cNvPr id="36" name="Text Box 23"/>
          <p:cNvSpPr txBox="1">
            <a:spLocks noChangeArrowheads="1"/>
          </p:cNvSpPr>
          <p:nvPr/>
        </p:nvSpPr>
        <p:spPr bwMode="auto">
          <a:xfrm>
            <a:off x="17761" y="4293096"/>
            <a:ext cx="804723" cy="572759"/>
          </a:xfrm>
          <a:prstGeom prst="rect">
            <a:avLst/>
          </a:prstGeom>
          <a:noFill/>
          <a:ln w="9525" algn="ctr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64301" tIns="32150" rIns="64301" bIns="32150">
            <a:spAutoFit/>
          </a:bodyPr>
          <a:lstStyle/>
          <a:p>
            <a:r>
              <a:rPr lang="en-US" sz="1100" dirty="0" smtClean="0">
                <a:latin typeface="Arial" charset="0"/>
              </a:rPr>
              <a:t>DDT @</a:t>
            </a:r>
          </a:p>
          <a:p>
            <a:r>
              <a:rPr lang="en-US" sz="1100" dirty="0" err="1" smtClean="0">
                <a:latin typeface="Arial" charset="0"/>
              </a:rPr>
              <a:t>Parascope</a:t>
            </a:r>
            <a:endParaRPr lang="en-US" sz="1100" dirty="0">
              <a:latin typeface="Arial" charset="0"/>
            </a:endParaRPr>
          </a:p>
          <a:p>
            <a:r>
              <a:rPr lang="en-US" sz="1100" dirty="0">
                <a:latin typeface="Arial" charset="0"/>
              </a:rPr>
              <a:t>~</a:t>
            </a:r>
            <a:r>
              <a:rPr lang="en-US" sz="1100" dirty="0" smtClean="0">
                <a:latin typeface="Arial" charset="0"/>
              </a:rPr>
              <a:t>1992</a:t>
            </a:r>
            <a:endParaRPr lang="en-US" sz="1100" dirty="0">
              <a:latin typeface="Arial" charset="0"/>
            </a:endParaRPr>
          </a:p>
        </p:txBody>
      </p:sp>
      <p:sp>
        <p:nvSpPr>
          <p:cNvPr id="37" name="Line 20"/>
          <p:cNvSpPr>
            <a:spLocks noChangeShapeType="1"/>
          </p:cNvSpPr>
          <p:nvPr/>
        </p:nvSpPr>
        <p:spPr bwMode="auto">
          <a:xfrm flipV="1">
            <a:off x="986826" y="4555669"/>
            <a:ext cx="20079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4301" tIns="32150" rIns="64301" bIns="32150"/>
          <a:lstStyle/>
          <a:p>
            <a:endParaRPr lang="es-ES"/>
          </a:p>
        </p:txBody>
      </p:sp>
      <p:sp>
        <p:nvSpPr>
          <p:cNvPr id="3" name="2 CuadroTexto"/>
          <p:cNvSpPr txBox="1"/>
          <p:nvPr/>
        </p:nvSpPr>
        <p:spPr>
          <a:xfrm>
            <a:off x="5190399" y="6419468"/>
            <a:ext cx="726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2008</a:t>
            </a:r>
            <a:endParaRPr lang="en-US" dirty="0"/>
          </a:p>
        </p:txBody>
      </p:sp>
      <p:sp>
        <p:nvSpPr>
          <p:cNvPr id="38" name="37 CuadroTexto"/>
          <p:cNvSpPr txBox="1"/>
          <p:nvPr/>
        </p:nvSpPr>
        <p:spPr>
          <a:xfrm>
            <a:off x="7123689" y="6411001"/>
            <a:ext cx="726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2013</a:t>
            </a:r>
            <a:endParaRPr lang="en-US" dirty="0"/>
          </a:p>
        </p:txBody>
      </p:sp>
      <p:pic>
        <p:nvPicPr>
          <p:cNvPr id="39" name="Imagen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2060848"/>
            <a:ext cx="865801" cy="5575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6" name="Picture 2" descr="http://images.anandtech.com/doci/6209/TahitiDieShot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7998" y="1844904"/>
            <a:ext cx="77621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 descr="http://upload.wikimedia.org/wikipedia/commons/thumb/b/b7/Flag_of_Europe.svg/200px-Flag_of_Europe.sv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2101508"/>
            <a:ext cx="1238250" cy="823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3 CuadroTexto"/>
          <p:cNvSpPr txBox="1"/>
          <p:nvPr/>
        </p:nvSpPr>
        <p:spPr>
          <a:xfrm>
            <a:off x="3726575" y="5333146"/>
            <a:ext cx="4123925" cy="400110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solidFill>
              <a:srgbClr val="2D61A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Forerunner of </a:t>
            </a:r>
            <a:r>
              <a:rPr lang="en-US" sz="2000" dirty="0" err="1" smtClean="0"/>
              <a:t>OpenMP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279333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Recommendation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endParaRPr lang="en-US" dirty="0" smtClean="0"/>
          </a:p>
          <a:p>
            <a:r>
              <a:rPr lang="en-US" dirty="0" smtClean="0"/>
              <a:t>Global</a:t>
            </a:r>
            <a:r>
              <a:rPr lang="en-US" dirty="0"/>
              <a:t>: On full real </a:t>
            </a:r>
            <a:r>
              <a:rPr lang="en-US" dirty="0" smtClean="0"/>
              <a:t>application</a:t>
            </a:r>
          </a:p>
          <a:p>
            <a:endParaRPr lang="en-US" dirty="0"/>
          </a:p>
          <a:p>
            <a:r>
              <a:rPr lang="en-US" dirty="0" smtClean="0"/>
              <a:t>Strategy: Do not try to apply blindly everywhere</a:t>
            </a:r>
          </a:p>
          <a:p>
            <a:pPr lvl="1"/>
            <a:r>
              <a:rPr lang="en-US" dirty="0" smtClean="0"/>
              <a:t>Measure: </a:t>
            </a:r>
          </a:p>
          <a:p>
            <a:pPr lvl="2"/>
            <a:r>
              <a:rPr lang="en-US" dirty="0" smtClean="0"/>
              <a:t>Observe real behavior.</a:t>
            </a:r>
          </a:p>
          <a:p>
            <a:pPr lvl="1"/>
            <a:r>
              <a:rPr lang="en-US" dirty="0" smtClean="0"/>
              <a:t>Identify feature to benefit from: </a:t>
            </a:r>
          </a:p>
          <a:p>
            <a:pPr lvl="2"/>
            <a:r>
              <a:rPr lang="en-US" dirty="0" smtClean="0"/>
              <a:t>Asynchrony between computations, locality, dynamic load balance, portability to heterogeneous systems, overlap computation and communication or I/O,, …</a:t>
            </a:r>
          </a:p>
          <a:p>
            <a:pPr lvl="2"/>
            <a:r>
              <a:rPr lang="en-US" dirty="0" smtClean="0"/>
              <a:t>Estimate </a:t>
            </a:r>
            <a:r>
              <a:rPr lang="en-US" dirty="0"/>
              <a:t>potential gain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Think global – specify local</a:t>
            </a:r>
          </a:p>
          <a:p>
            <a:pPr lvl="2"/>
            <a:r>
              <a:rPr lang="en-US" dirty="0" smtClean="0"/>
              <a:t>Data flow, abstract</a:t>
            </a:r>
          </a:p>
          <a:p>
            <a:pPr lvl="2"/>
            <a:r>
              <a:rPr lang="en-US" dirty="0" smtClean="0"/>
              <a:t>In terms of problem logic, not in terms of resources !!!!</a:t>
            </a:r>
          </a:p>
          <a:p>
            <a:pPr lvl="1"/>
            <a:r>
              <a:rPr lang="en-US" dirty="0" smtClean="0"/>
              <a:t>Rapid prototyping</a:t>
            </a:r>
          </a:p>
          <a:p>
            <a:pPr lvl="2"/>
            <a:r>
              <a:rPr lang="en-US" dirty="0"/>
              <a:t>Incremental development</a:t>
            </a:r>
          </a:p>
          <a:p>
            <a:pPr lvl="2"/>
            <a:r>
              <a:rPr lang="en-US" dirty="0" smtClean="0"/>
              <a:t>Implement simplest approach. Measure again.</a:t>
            </a:r>
          </a:p>
        </p:txBody>
      </p:sp>
    </p:spTree>
    <p:extLst>
      <p:ext uri="{BB962C8B-B14F-4D97-AF65-F5344CB8AC3E}">
        <p14:creationId xmlns:p14="http://schemas.microsoft.com/office/powerpoint/2010/main" val="6186973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vision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83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580112" y="5969024"/>
            <a:ext cx="33123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</a:rPr>
              <a:t>Barcelona, February 2014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403648" y="4931876"/>
            <a:ext cx="6480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Jesús</a:t>
            </a:r>
            <a:r>
              <a:rPr lang="en-US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Labarta</a:t>
            </a:r>
            <a:endParaRPr lang="en-US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Title 11"/>
          <p:cNvSpPr>
            <a:spLocks noGrp="1"/>
          </p:cNvSpPr>
          <p:nvPr>
            <p:ph type="ctrTitle"/>
          </p:nvPr>
        </p:nvSpPr>
        <p:spPr>
          <a:xfrm>
            <a:off x="757808" y="2708920"/>
            <a:ext cx="7772400" cy="1368152"/>
          </a:xfrm>
        </p:spPr>
        <p:txBody>
          <a:bodyPr>
            <a:normAutofit/>
          </a:bodyPr>
          <a:lstStyle/>
          <a:p>
            <a:r>
              <a:rPr lang="en-US" dirty="0" smtClean="0"/>
              <a:t>Performance Tools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3974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Tools </a:t>
            </a:r>
            <a:r>
              <a:rPr lang="en-US" dirty="0"/>
              <a:t>?</a:t>
            </a:r>
          </a:p>
        </p:txBody>
      </p:sp>
      <p:sp>
        <p:nvSpPr>
          <p:cNvPr id="5376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703" y="1232498"/>
            <a:ext cx="8015963" cy="4888683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Measurement techniques as enablers of  </a:t>
            </a:r>
            <a:r>
              <a:rPr lang="en-US" dirty="0" smtClean="0"/>
              <a:t>science</a:t>
            </a:r>
          </a:p>
          <a:p>
            <a:pPr marL="222150" indent="0">
              <a:buNone/>
            </a:pPr>
            <a:endParaRPr lang="es-ES" dirty="0" smtClean="0"/>
          </a:p>
          <a:p>
            <a:pPr marL="222150" indent="0">
              <a:buNone/>
            </a:pPr>
            <a:endParaRPr lang="en-US" dirty="0" smtClean="0"/>
          </a:p>
          <a:p>
            <a:pPr marL="222150" indent="0">
              <a:buNone/>
            </a:pPr>
            <a:endParaRPr lang="en-US" dirty="0" smtClean="0"/>
          </a:p>
          <a:p>
            <a:pPr marL="222150" indent="0">
              <a:buNone/>
            </a:pPr>
            <a:endParaRPr lang="en-US" dirty="0"/>
          </a:p>
          <a:p>
            <a:r>
              <a:rPr lang="en-US" dirty="0" smtClean="0"/>
              <a:t>Are becoming vital for program development at </a:t>
            </a:r>
            <a:r>
              <a:rPr lang="en-US" dirty="0" err="1" smtClean="0"/>
              <a:t>exascale</a:t>
            </a:r>
            <a:endParaRPr lang="en-US" dirty="0" smtClean="0"/>
          </a:p>
          <a:p>
            <a:pPr lvl="1"/>
            <a:r>
              <a:rPr lang="en-US" dirty="0" smtClean="0"/>
              <a:t>Fly with instruments: </a:t>
            </a:r>
            <a:r>
              <a:rPr lang="en-US" dirty="0"/>
              <a:t>s</a:t>
            </a:r>
            <a:r>
              <a:rPr lang="en-US" dirty="0" smtClean="0"/>
              <a:t>urvive the unexpected, …</a:t>
            </a:r>
          </a:p>
          <a:p>
            <a:pPr lvl="1"/>
            <a:r>
              <a:rPr lang="en-US" dirty="0" smtClean="0"/>
              <a:t>Not to shoot blind: Work in the right direction </a:t>
            </a:r>
          </a:p>
          <a:p>
            <a:r>
              <a:rPr lang="en-US" dirty="0" smtClean="0"/>
              <a:t>Are important for “Lawyers”</a:t>
            </a:r>
          </a:p>
          <a:p>
            <a:pPr lvl="1"/>
            <a:r>
              <a:rPr lang="en-US" dirty="0" smtClean="0"/>
              <a:t>Know who to blame</a:t>
            </a:r>
          </a:p>
          <a:p>
            <a:r>
              <a:rPr lang="en-US" dirty="0" smtClean="0"/>
              <a:t>Are vital for system architects</a:t>
            </a:r>
          </a:p>
          <a:p>
            <a:pPr lvl="1"/>
            <a:r>
              <a:rPr lang="en-US" dirty="0" smtClean="0"/>
              <a:t>Understand our systems, productivity</a:t>
            </a:r>
            <a:endParaRPr lang="es-ES" dirty="0" smtClean="0"/>
          </a:p>
          <a:p>
            <a:pPr marL="222150" indent="0">
              <a:buNone/>
            </a:pPr>
            <a:endParaRPr lang="en-US" dirty="0"/>
          </a:p>
          <a:p>
            <a:r>
              <a:rPr lang="en-US" dirty="0"/>
              <a:t>Performance </a:t>
            </a:r>
            <a:r>
              <a:rPr lang="en-US" dirty="0" smtClean="0"/>
              <a:t>analyst:</a:t>
            </a:r>
          </a:p>
          <a:p>
            <a:pPr lvl="1"/>
            <a:r>
              <a:rPr lang="en-US" dirty="0" smtClean="0"/>
              <a:t>A </a:t>
            </a:r>
            <a:r>
              <a:rPr lang="en-US" dirty="0"/>
              <a:t>specialist understanding displays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pSp>
        <p:nvGrpSpPr>
          <p:cNvPr id="2" name="Group 1"/>
          <p:cNvGrpSpPr/>
          <p:nvPr/>
        </p:nvGrpSpPr>
        <p:grpSpPr>
          <a:xfrm>
            <a:off x="6645154" y="1772816"/>
            <a:ext cx="2179015" cy="926619"/>
            <a:chOff x="3692548" y="2284413"/>
            <a:chExt cx="5646738" cy="2419350"/>
          </a:xfrm>
        </p:grpSpPr>
        <p:pic>
          <p:nvPicPr>
            <p:cNvPr id="537604" name="Picture 4" descr="11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92548" y="2284413"/>
              <a:ext cx="3600450" cy="24193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37605" name="Picture 5" descr="8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81923" y="2500336"/>
              <a:ext cx="1757363" cy="19446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" name="Group 2"/>
          <p:cNvGrpSpPr/>
          <p:nvPr/>
        </p:nvGrpSpPr>
        <p:grpSpPr>
          <a:xfrm>
            <a:off x="7268846" y="3737469"/>
            <a:ext cx="1710557" cy="1596425"/>
            <a:chOff x="1244600" y="5595938"/>
            <a:chExt cx="3729061" cy="3455987"/>
          </a:xfrm>
        </p:grpSpPr>
        <p:pic>
          <p:nvPicPr>
            <p:cNvPr id="537606" name="Picture 6" descr="File0002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68623" y="5983288"/>
              <a:ext cx="2205038" cy="30686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37607" name="Picture 7" descr="File0001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44600" y="5595938"/>
              <a:ext cx="2270125" cy="29638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" name="Group 3"/>
          <p:cNvGrpSpPr/>
          <p:nvPr/>
        </p:nvGrpSpPr>
        <p:grpSpPr>
          <a:xfrm>
            <a:off x="5837920" y="5142488"/>
            <a:ext cx="3010788" cy="1223566"/>
            <a:chOff x="6351588" y="6172223"/>
            <a:chExt cx="5849937" cy="2349500"/>
          </a:xfrm>
        </p:grpSpPr>
        <p:pic>
          <p:nvPicPr>
            <p:cNvPr id="537608" name="Picture 8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51588" y="6781823"/>
              <a:ext cx="3136900" cy="17399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C99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537609" name="Picture 9" descr="useful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04325" y="6856436"/>
              <a:ext cx="2997200" cy="13858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37610" name="Picture 10" descr="comm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18548" y="6172223"/>
              <a:ext cx="1879600" cy="21351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30694578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2"/>
          <p:cNvSpPr>
            <a:spLocks noGrp="1" noChangeArrowheads="1"/>
          </p:cNvSpPr>
          <p:nvPr>
            <p:ph type="title"/>
          </p:nvPr>
        </p:nvSpPr>
        <p:spPr>
          <a:xfrm>
            <a:off x="326881" y="24484"/>
            <a:ext cx="7444800" cy="681191"/>
          </a:xfrm>
        </p:spPr>
        <p:txBody>
          <a:bodyPr/>
          <a:lstStyle/>
          <a:p>
            <a:r>
              <a:rPr lang="en-US" smtClean="0"/>
              <a:t>Performance analysis tools objective</a:t>
            </a:r>
          </a:p>
        </p:txBody>
      </p:sp>
      <p:sp>
        <p:nvSpPr>
          <p:cNvPr id="32770" name="Text Box 3"/>
          <p:cNvSpPr txBox="1">
            <a:spLocks noChangeArrowheads="1"/>
          </p:cNvSpPr>
          <p:nvPr/>
        </p:nvSpPr>
        <p:spPr bwMode="auto">
          <a:xfrm>
            <a:off x="691200" y="2841419"/>
            <a:ext cx="7310880" cy="13883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4280" tIns="32140" rIns="64280" bIns="32140">
            <a:spAutoFit/>
          </a:bodyPr>
          <a:lstStyle/>
          <a:p>
            <a:pPr>
              <a:lnSpc>
                <a:spcPct val="200000"/>
              </a:lnSpc>
              <a:buClr>
                <a:srgbClr val="000000"/>
              </a:buClr>
              <a:buSzPct val="45000"/>
              <a:tabLst>
                <a:tab pos="966255" algn="l"/>
              </a:tabLst>
            </a:pPr>
            <a:r>
              <a:rPr lang="en-US" sz="4300" b="1">
                <a:solidFill>
                  <a:srgbClr val="000066"/>
                </a:solidFill>
                <a:latin typeface="Helvetica" pitchFamily="34" charset="0"/>
              </a:rPr>
              <a:t>Help validate hypotheses</a:t>
            </a:r>
          </a:p>
        </p:txBody>
      </p:sp>
      <p:sp>
        <p:nvSpPr>
          <p:cNvPr id="32771" name="Text Box 4"/>
          <p:cNvSpPr txBox="1">
            <a:spLocks noChangeArrowheads="1"/>
          </p:cNvSpPr>
          <p:nvPr/>
        </p:nvSpPr>
        <p:spPr bwMode="auto">
          <a:xfrm>
            <a:off x="691200" y="1208288"/>
            <a:ext cx="7833600" cy="13883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4280" tIns="32140" rIns="64280" bIns="32140">
            <a:spAutoFit/>
          </a:bodyPr>
          <a:lstStyle/>
          <a:p>
            <a:pPr>
              <a:lnSpc>
                <a:spcPct val="200000"/>
              </a:lnSpc>
              <a:buClr>
                <a:srgbClr val="000000"/>
              </a:buClr>
              <a:buSzPct val="45000"/>
              <a:tabLst>
                <a:tab pos="966255" algn="l"/>
              </a:tabLst>
            </a:pPr>
            <a:r>
              <a:rPr lang="en-US" sz="4300" b="1">
                <a:solidFill>
                  <a:srgbClr val="000066"/>
                </a:solidFill>
                <a:latin typeface="Helvetica" pitchFamily="34" charset="0"/>
              </a:rPr>
              <a:t>Help generate hypotheses</a:t>
            </a:r>
          </a:p>
        </p:txBody>
      </p:sp>
      <p:sp>
        <p:nvSpPr>
          <p:cNvPr id="32772" name="Text Box 6"/>
          <p:cNvSpPr txBox="1">
            <a:spLocks noChangeArrowheads="1"/>
          </p:cNvSpPr>
          <p:nvPr/>
        </p:nvSpPr>
        <p:spPr bwMode="auto">
          <a:xfrm>
            <a:off x="3954241" y="4278690"/>
            <a:ext cx="2074271" cy="14806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64286" tIns="32143" rIns="64286" bIns="32143">
            <a:spAutoFit/>
          </a:bodyPr>
          <a:lstStyle/>
          <a:p>
            <a:pPr>
              <a:lnSpc>
                <a:spcPct val="200000"/>
              </a:lnSpc>
              <a:buClr>
                <a:srgbClr val="000000"/>
              </a:buClr>
              <a:buSzPct val="45000"/>
              <a:tabLst>
                <a:tab pos="966255" algn="l"/>
              </a:tabLst>
            </a:pPr>
            <a:r>
              <a:rPr lang="en-US" sz="2300" b="1">
                <a:solidFill>
                  <a:srgbClr val="000066"/>
                </a:solidFill>
                <a:latin typeface="Helvetica" pitchFamily="34" charset="0"/>
              </a:rPr>
              <a:t>Qualitatively</a:t>
            </a:r>
          </a:p>
          <a:p>
            <a:pPr>
              <a:lnSpc>
                <a:spcPct val="200000"/>
              </a:lnSpc>
              <a:buClr>
                <a:srgbClr val="000000"/>
              </a:buClr>
              <a:buSzPct val="45000"/>
              <a:tabLst>
                <a:tab pos="966255" algn="l"/>
              </a:tabLst>
            </a:pPr>
            <a:r>
              <a:rPr lang="en-US" sz="2300" b="1">
                <a:solidFill>
                  <a:srgbClr val="000066"/>
                </a:solidFill>
                <a:latin typeface="Helvetica" pitchFamily="34" charset="0"/>
              </a:rPr>
              <a:t>Quantitatively</a:t>
            </a:r>
          </a:p>
        </p:txBody>
      </p:sp>
      <p:sp>
        <p:nvSpPr>
          <p:cNvPr id="32773" name="Arc 1"/>
          <p:cNvSpPr>
            <a:spLocks/>
          </p:cNvSpPr>
          <p:nvPr/>
        </p:nvSpPr>
        <p:spPr bwMode="auto">
          <a:xfrm>
            <a:off x="7572960" y="1166523"/>
            <a:ext cx="1198080" cy="4069867"/>
          </a:xfrm>
          <a:custGeom>
            <a:avLst/>
            <a:gdLst>
              <a:gd name="T0" fmla="*/ 0 w 1319622"/>
              <a:gd name="T1" fmla="*/ 3945860 h 4486059"/>
              <a:gd name="T2" fmla="*/ 1116210 w 1319622"/>
              <a:gd name="T3" fmla="*/ 4244779 h 4486059"/>
              <a:gd name="T4" fmla="*/ 1245179 w 1319622"/>
              <a:gd name="T5" fmla="*/ 505470 h 4486059"/>
              <a:gd name="T6" fmla="*/ 271158 w 1319622"/>
              <a:gd name="T7" fmla="*/ 317470 h 4486059"/>
              <a:gd name="T8" fmla="*/ 0 60000 65536"/>
              <a:gd name="T9" fmla="*/ 0 60000 65536"/>
              <a:gd name="T10" fmla="*/ 0 60000 65536"/>
              <a:gd name="T11" fmla="*/ 0 60000 65536"/>
              <a:gd name="T12" fmla="*/ 0 w 1319622"/>
              <a:gd name="T13" fmla="*/ 0 h 4486059"/>
              <a:gd name="T14" fmla="*/ 1319622 w 1319622"/>
              <a:gd name="T15" fmla="*/ 4486059 h 448605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319622" h="4486059" stroke="0">
                <a:moveTo>
                  <a:pt x="651354" y="2277786"/>
                </a:moveTo>
                <a:cubicBezTo>
                  <a:pt x="929736" y="2277786"/>
                  <a:pt x="1155410" y="2809731"/>
                  <a:pt x="1155410" y="3465918"/>
                </a:cubicBezTo>
                <a:lnTo>
                  <a:pt x="651354" y="3465918"/>
                </a:lnTo>
                <a:lnTo>
                  <a:pt x="651354" y="2277786"/>
                </a:lnTo>
                <a:close/>
              </a:path>
              <a:path w="1319622" h="4486059" fill="none">
                <a:moveTo>
                  <a:pt x="0" y="3943747"/>
                </a:moveTo>
                <a:cubicBezTo>
                  <a:pt x="228279" y="4482366"/>
                  <a:pt x="854785" y="4688635"/>
                  <a:pt x="1105306" y="4242532"/>
                </a:cubicBezTo>
                <a:cubicBezTo>
                  <a:pt x="1381789" y="3696580"/>
                  <a:pt x="1351602" y="1253345"/>
                  <a:pt x="1233013" y="505195"/>
                </a:cubicBezTo>
                <a:cubicBezTo>
                  <a:pt x="1078525" y="-87704"/>
                  <a:pt x="381765" y="-169645"/>
                  <a:pt x="268509" y="317305"/>
                </a:cubicBezTo>
              </a:path>
            </a:pathLst>
          </a:custGeom>
          <a:noFill/>
          <a:ln w="50800" cap="flat" cmpd="sng" algn="ctr">
            <a:solidFill>
              <a:srgbClr val="000080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lIns="82945" tIns="41473" rIns="82945" bIns="41473"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7027690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162" name="Rectangle 2"/>
          <p:cNvSpPr>
            <a:spLocks noGrp="1" noChangeArrowheads="1"/>
          </p:cNvSpPr>
          <p:nvPr>
            <p:ph type="body" sz="half" idx="1"/>
          </p:nvPr>
        </p:nvSpPr>
        <p:spPr>
          <a:xfrm>
            <a:off x="609452" y="1553766"/>
            <a:ext cx="3816326" cy="4618881"/>
          </a:xfrm>
        </p:spPr>
        <p:txBody>
          <a:bodyPr>
            <a:normAutofit/>
          </a:bodyPr>
          <a:lstStyle/>
          <a:p>
            <a:pPr marL="241079" indent="-241079">
              <a:lnSpc>
                <a:spcPct val="110000"/>
              </a:lnSpc>
            </a:pPr>
            <a:r>
              <a:rPr lang="en-US" sz="2400" b="1" dirty="0"/>
              <a:t>Science</a:t>
            </a:r>
          </a:p>
          <a:p>
            <a:pPr marL="241079" indent="-241079">
              <a:lnSpc>
                <a:spcPct val="110000"/>
              </a:lnSpc>
            </a:pPr>
            <a:endParaRPr lang="en-US" sz="1600" dirty="0"/>
          </a:p>
          <a:p>
            <a:pPr marL="241079" indent="-241079">
              <a:lnSpc>
                <a:spcPct val="110000"/>
              </a:lnSpc>
            </a:pPr>
            <a:endParaRPr lang="en-US" sz="1600" dirty="0"/>
          </a:p>
          <a:p>
            <a:pPr marL="241079" indent="-241079">
              <a:lnSpc>
                <a:spcPct val="110000"/>
              </a:lnSpc>
            </a:pPr>
            <a:endParaRPr lang="en-US" sz="1600" dirty="0"/>
          </a:p>
          <a:p>
            <a:pPr marL="241079" indent="-241079">
              <a:lnSpc>
                <a:spcPct val="110000"/>
              </a:lnSpc>
            </a:pPr>
            <a:endParaRPr lang="en-US" sz="1600" dirty="0"/>
          </a:p>
          <a:p>
            <a:pPr marL="241079" indent="-241079">
              <a:lnSpc>
                <a:spcPct val="110000"/>
              </a:lnSpc>
            </a:pPr>
            <a:endParaRPr lang="en-US" sz="1600" dirty="0"/>
          </a:p>
          <a:p>
            <a:pPr marL="241079" indent="-241079">
              <a:lnSpc>
                <a:spcPct val="110000"/>
              </a:lnSpc>
            </a:pPr>
            <a:endParaRPr lang="en-US" sz="1600" dirty="0"/>
          </a:p>
          <a:p>
            <a:pPr marL="241079" indent="-241079">
              <a:lnSpc>
                <a:spcPct val="110000"/>
              </a:lnSpc>
            </a:pPr>
            <a:endParaRPr lang="en-US" sz="1600" dirty="0"/>
          </a:p>
          <a:p>
            <a:pPr marL="241079" indent="-241079">
              <a:lnSpc>
                <a:spcPct val="110000"/>
              </a:lnSpc>
            </a:pPr>
            <a:endParaRPr lang="en-US" sz="1600" dirty="0"/>
          </a:p>
          <a:p>
            <a:pPr marL="241079" indent="-241079">
              <a:lnSpc>
                <a:spcPct val="110000"/>
              </a:lnSpc>
            </a:pPr>
            <a:endParaRPr lang="en-US" sz="1600" dirty="0"/>
          </a:p>
          <a:p>
            <a:pPr marL="241079" indent="-241079">
              <a:lnSpc>
                <a:spcPct val="110000"/>
              </a:lnSpc>
            </a:pPr>
            <a:endParaRPr lang="en-US" sz="1600" dirty="0"/>
          </a:p>
          <a:p>
            <a:pPr marL="241079" indent="-241079">
              <a:lnSpc>
                <a:spcPct val="110000"/>
              </a:lnSpc>
            </a:pPr>
            <a:r>
              <a:rPr lang="en-US" sz="1600" dirty="0"/>
              <a:t>Advances linked to capability of observation and measurement</a:t>
            </a:r>
          </a:p>
        </p:txBody>
      </p:sp>
      <p:pic>
        <p:nvPicPr>
          <p:cNvPr id="476163" name="Picture 3" descr="dom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2637" y="3167807"/>
            <a:ext cx="1364010" cy="1626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6164" name="Rectangle 4"/>
          <p:cNvSpPr>
            <a:spLocks noGrp="1" noChangeArrowheads="1"/>
          </p:cNvSpPr>
          <p:nvPr>
            <p:ph type="title"/>
          </p:nvPr>
        </p:nvSpPr>
        <p:spPr>
          <a:xfrm>
            <a:off x="107504" y="-27384"/>
            <a:ext cx="8928992" cy="792088"/>
          </a:xfrm>
        </p:spPr>
        <p:txBody>
          <a:bodyPr/>
          <a:lstStyle/>
          <a:p>
            <a:r>
              <a:rPr lang="en-US" dirty="0"/>
              <a:t>Tools in …</a:t>
            </a:r>
          </a:p>
        </p:txBody>
      </p:sp>
      <p:sp>
        <p:nvSpPr>
          <p:cNvPr id="476165" name="Rectangle 5"/>
          <p:cNvSpPr>
            <a:spLocks noGrp="1" noChangeArrowheads="1"/>
          </p:cNvSpPr>
          <p:nvPr>
            <p:ph type="body" sz="half" idx="2"/>
          </p:nvPr>
        </p:nvSpPr>
        <p:spPr>
          <a:xfrm>
            <a:off x="4646787" y="1232297"/>
            <a:ext cx="4039567" cy="4893469"/>
          </a:xfrm>
        </p:spPr>
        <p:txBody>
          <a:bodyPr>
            <a:normAutofit/>
          </a:bodyPr>
          <a:lstStyle/>
          <a:p>
            <a:pPr marL="241079" indent="-241079">
              <a:lnSpc>
                <a:spcPct val="110000"/>
              </a:lnSpc>
            </a:pPr>
            <a:r>
              <a:rPr lang="en-US" sz="2400" b="1" dirty="0"/>
              <a:t>Computer Science</a:t>
            </a:r>
          </a:p>
          <a:p>
            <a:pPr marL="241079" indent="-241079">
              <a:lnSpc>
                <a:spcPct val="110000"/>
              </a:lnSpc>
            </a:pPr>
            <a:endParaRPr lang="en-US" sz="1600" dirty="0"/>
          </a:p>
          <a:p>
            <a:pPr marL="522338" lvl="1" indent="-202016">
              <a:lnSpc>
                <a:spcPct val="70000"/>
              </a:lnSpc>
            </a:pPr>
            <a:r>
              <a:rPr lang="en-US" sz="1600" dirty="0" err="1"/>
              <a:t>printf</a:t>
            </a:r>
            <a:r>
              <a:rPr lang="en-US" sz="1600" dirty="0"/>
              <a:t>()</a:t>
            </a:r>
          </a:p>
          <a:p>
            <a:pPr marL="522338" lvl="1" indent="-202016">
              <a:lnSpc>
                <a:spcPct val="70000"/>
              </a:lnSpc>
            </a:pPr>
            <a:r>
              <a:rPr lang="en-US" sz="1600" dirty="0"/>
              <a:t>timers</a:t>
            </a:r>
          </a:p>
          <a:p>
            <a:pPr marL="522338" lvl="1" indent="-202016">
              <a:lnSpc>
                <a:spcPct val="70000"/>
              </a:lnSpc>
            </a:pPr>
            <a:endParaRPr lang="en-US" sz="1600" dirty="0"/>
          </a:p>
          <a:p>
            <a:pPr marL="522338" lvl="1" indent="-202016">
              <a:lnSpc>
                <a:spcPct val="70000"/>
              </a:lnSpc>
            </a:pPr>
            <a:endParaRPr lang="en-US" sz="1600" dirty="0"/>
          </a:p>
          <a:p>
            <a:pPr marL="522338" lvl="1" indent="-202016">
              <a:lnSpc>
                <a:spcPct val="70000"/>
              </a:lnSpc>
            </a:pPr>
            <a:endParaRPr lang="en-US" sz="1600" dirty="0"/>
          </a:p>
          <a:p>
            <a:pPr marL="522338" lvl="1" indent="-202016">
              <a:lnSpc>
                <a:spcPct val="70000"/>
              </a:lnSpc>
            </a:pPr>
            <a:endParaRPr lang="en-US" sz="1600" dirty="0" smtClean="0"/>
          </a:p>
          <a:p>
            <a:pPr marL="522338" lvl="1" indent="-202016">
              <a:lnSpc>
                <a:spcPct val="70000"/>
              </a:lnSpc>
            </a:pPr>
            <a:endParaRPr lang="en-US" sz="1600" dirty="0"/>
          </a:p>
          <a:p>
            <a:pPr marL="522338" lvl="1" indent="-202016">
              <a:lnSpc>
                <a:spcPct val="70000"/>
              </a:lnSpc>
            </a:pPr>
            <a:endParaRPr lang="en-US" sz="1600" dirty="0" smtClean="0"/>
          </a:p>
          <a:p>
            <a:pPr marL="522338" lvl="1" indent="-202016">
              <a:lnSpc>
                <a:spcPct val="70000"/>
              </a:lnSpc>
            </a:pPr>
            <a:endParaRPr lang="en-US" sz="1600" dirty="0"/>
          </a:p>
          <a:p>
            <a:pPr marL="320322" lvl="1" indent="0">
              <a:lnSpc>
                <a:spcPct val="70000"/>
              </a:lnSpc>
              <a:buNone/>
            </a:pPr>
            <a:endParaRPr lang="en-US" sz="1600" dirty="0"/>
          </a:p>
          <a:p>
            <a:pPr marL="241079" indent="-241079"/>
            <a:r>
              <a:rPr lang="en-US" sz="1600" dirty="0"/>
              <a:t>Performance analysis: </a:t>
            </a:r>
          </a:p>
          <a:p>
            <a:pPr marL="522338" lvl="1" indent="-202016"/>
            <a:r>
              <a:rPr lang="en-US" sz="1600" dirty="0"/>
              <a:t>A lot of speculation</a:t>
            </a:r>
          </a:p>
          <a:p>
            <a:pPr marL="803597" lvl="2" indent="-160719">
              <a:lnSpc>
                <a:spcPct val="150000"/>
              </a:lnSpc>
              <a:spcBef>
                <a:spcPct val="75000"/>
              </a:spcBef>
            </a:pPr>
            <a:r>
              <a:rPr lang="en-US" dirty="0"/>
              <a:t>We see </a:t>
            </a:r>
          </a:p>
          <a:p>
            <a:pPr marL="803597" lvl="2" indent="-160719"/>
            <a:endParaRPr lang="en-US" dirty="0"/>
          </a:p>
          <a:p>
            <a:pPr marL="803597" lvl="2" indent="-160719"/>
            <a:r>
              <a:rPr lang="en-US" dirty="0"/>
              <a:t> we talk about</a:t>
            </a:r>
          </a:p>
          <a:p>
            <a:pPr marL="522338" lvl="1" indent="-202016"/>
            <a:endParaRPr lang="en-US" sz="1600" dirty="0"/>
          </a:p>
          <a:p>
            <a:pPr marL="522338" lvl="1" indent="-202016">
              <a:lnSpc>
                <a:spcPct val="70000"/>
              </a:lnSpc>
            </a:pPr>
            <a:endParaRPr lang="en-US" sz="1600" dirty="0"/>
          </a:p>
        </p:txBody>
      </p:sp>
      <p:pic>
        <p:nvPicPr>
          <p:cNvPr id="476166" name="Picture 6" descr="hubbl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75" y="2899916"/>
            <a:ext cx="1275829" cy="1157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6167" name="Picture 7" descr="cern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177" y="2357437"/>
            <a:ext cx="1173137" cy="925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6168" name="Picture 8" descr="tunnel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373" y="3778375"/>
            <a:ext cx="1585020" cy="1051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76170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67105716"/>
              </p:ext>
            </p:extLst>
          </p:nvPr>
        </p:nvGraphicFramePr>
        <p:xfrm>
          <a:off x="6715126" y="5517232"/>
          <a:ext cx="535781" cy="3404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08" name="Equation" r:id="rId8" imgW="304560" imgH="203040" progId="Equation.3">
                  <p:embed/>
                </p:oleObj>
              </mc:Choice>
              <mc:Fallback>
                <p:oleObj name="Equation" r:id="rId8" imgW="30456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15126" y="5517232"/>
                        <a:ext cx="535781" cy="34044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6171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5010228"/>
              </p:ext>
            </p:extLst>
          </p:nvPr>
        </p:nvGraphicFramePr>
        <p:xfrm>
          <a:off x="6661548" y="4907756"/>
          <a:ext cx="844615" cy="4654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09" name="Equation" r:id="rId10" imgW="571320" imgH="330120" progId="Equation.3">
                  <p:embed/>
                </p:oleObj>
              </mc:Choice>
              <mc:Fallback>
                <p:oleObj name="Equation" r:id="rId10" imgW="571320" imgH="3301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61548" y="4907756"/>
                        <a:ext cx="844615" cy="46546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6572475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62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4075" y="2411408"/>
            <a:ext cx="1550606" cy="9891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410627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7276" y="2572169"/>
            <a:ext cx="941080" cy="10706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410628" name="Picture 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9736" y="1768366"/>
            <a:ext cx="999130" cy="982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10629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Performance analysis universe</a:t>
            </a:r>
          </a:p>
        </p:txBody>
      </p:sp>
      <p:sp>
        <p:nvSpPr>
          <p:cNvPr id="410630" name="Rectangle 6"/>
          <p:cNvSpPr>
            <a:spLocks noChangeArrowheads="1"/>
          </p:cNvSpPr>
          <p:nvPr/>
        </p:nvSpPr>
        <p:spPr bwMode="auto">
          <a:xfrm>
            <a:off x="6248196" y="1351952"/>
            <a:ext cx="1159884" cy="3550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25" tIns="45713" rIns="91425" bIns="45713"/>
          <a:lstStyle/>
          <a:p>
            <a:pPr marL="521326" indent="-521326" algn="ctr" defTabSz="315922">
              <a:spcAft>
                <a:spcPts val="703"/>
              </a:spcAft>
              <a:buClr>
                <a:srgbClr val="212466"/>
              </a:buClr>
              <a:buSzPct val="171000"/>
            </a:pPr>
            <a:r>
              <a:rPr lang="en-US" sz="1500">
                <a:solidFill>
                  <a:srgbClr val="000000"/>
                </a:solidFill>
                <a:latin typeface="Arial" charset="0"/>
              </a:rPr>
              <a:t>Profile land</a:t>
            </a:r>
          </a:p>
        </p:txBody>
      </p:sp>
      <p:sp>
        <p:nvSpPr>
          <p:cNvPr id="410631" name="Rectangle 7"/>
          <p:cNvSpPr>
            <a:spLocks noChangeArrowheads="1"/>
          </p:cNvSpPr>
          <p:nvPr/>
        </p:nvSpPr>
        <p:spPr bwMode="auto">
          <a:xfrm>
            <a:off x="2242742" y="1982713"/>
            <a:ext cx="1472462" cy="30365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25" tIns="45713" rIns="91425" bIns="45713"/>
          <a:lstStyle/>
          <a:p>
            <a:pPr marL="521326" indent="-521326" defTabSz="315922">
              <a:spcAft>
                <a:spcPts val="703"/>
              </a:spcAft>
              <a:buClr>
                <a:srgbClr val="212466"/>
              </a:buClr>
              <a:buSzPct val="171000"/>
            </a:pPr>
            <a:r>
              <a:rPr lang="en-US" sz="1500">
                <a:solidFill>
                  <a:srgbClr val="000000"/>
                </a:solidFill>
                <a:latin typeface="Arial" charset="0"/>
              </a:rPr>
              <a:t>Sampling land</a:t>
            </a:r>
          </a:p>
        </p:txBody>
      </p:sp>
      <p:sp>
        <p:nvSpPr>
          <p:cNvPr id="410632" name="Rectangle 8"/>
          <p:cNvSpPr>
            <a:spLocks noChangeArrowheads="1"/>
          </p:cNvSpPr>
          <p:nvPr/>
        </p:nvSpPr>
        <p:spPr bwMode="auto">
          <a:xfrm>
            <a:off x="6769530" y="945585"/>
            <a:ext cx="1752665" cy="4577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25" tIns="45713" rIns="91425" bIns="45713"/>
          <a:lstStyle/>
          <a:p>
            <a:pPr marL="521326" indent="-299176" defTabSz="315922">
              <a:spcAft>
                <a:spcPts val="703"/>
              </a:spcAft>
              <a:buClr>
                <a:srgbClr val="212466"/>
              </a:buClr>
              <a:buSzPct val="171000"/>
            </a:pPr>
            <a:r>
              <a:rPr lang="en-US" sz="1500">
                <a:solidFill>
                  <a:srgbClr val="000000"/>
                </a:solidFill>
                <a:latin typeface="Arial" charset="0"/>
              </a:rPr>
              <a:t>Presentation</a:t>
            </a:r>
          </a:p>
        </p:txBody>
      </p:sp>
      <p:sp>
        <p:nvSpPr>
          <p:cNvPr id="410633" name="Rectangle 9"/>
          <p:cNvSpPr>
            <a:spLocks noChangeArrowheads="1"/>
          </p:cNvSpPr>
          <p:nvPr/>
        </p:nvSpPr>
        <p:spPr bwMode="auto">
          <a:xfrm>
            <a:off x="2268418" y="910976"/>
            <a:ext cx="1377572" cy="3527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25" tIns="45713" rIns="91425" bIns="45713"/>
          <a:lstStyle/>
          <a:p>
            <a:pPr marL="521326" indent="-299176" defTabSz="315922">
              <a:spcAft>
                <a:spcPts val="703"/>
              </a:spcAft>
              <a:buClr>
                <a:srgbClr val="212466"/>
              </a:buClr>
              <a:buSzPct val="171000"/>
            </a:pPr>
            <a:r>
              <a:rPr lang="en-US" sz="1500">
                <a:solidFill>
                  <a:srgbClr val="000000"/>
                </a:solidFill>
                <a:latin typeface="Arial" charset="0"/>
              </a:rPr>
              <a:t>Acquisition</a:t>
            </a:r>
          </a:p>
        </p:txBody>
      </p:sp>
      <p:sp>
        <p:nvSpPr>
          <p:cNvPr id="410634" name="Line 10"/>
          <p:cNvSpPr>
            <a:spLocks noChangeShapeType="1"/>
          </p:cNvSpPr>
          <p:nvPr/>
        </p:nvSpPr>
        <p:spPr bwMode="auto">
          <a:xfrm>
            <a:off x="3822373" y="2143474"/>
            <a:ext cx="1070577" cy="267934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4301" tIns="32150" rIns="64301" bIns="32150"/>
          <a:lstStyle/>
          <a:p>
            <a:endParaRPr lang="en-US"/>
          </a:p>
        </p:txBody>
      </p:sp>
      <p:sp>
        <p:nvSpPr>
          <p:cNvPr id="410635" name="Line 11"/>
          <p:cNvSpPr>
            <a:spLocks noChangeShapeType="1"/>
          </p:cNvSpPr>
          <p:nvPr/>
        </p:nvSpPr>
        <p:spPr bwMode="auto">
          <a:xfrm>
            <a:off x="3608034" y="2357822"/>
            <a:ext cx="1499255" cy="2249531"/>
          </a:xfrm>
          <a:prstGeom prst="line">
            <a:avLst/>
          </a:prstGeom>
          <a:noFill/>
          <a:ln w="28575">
            <a:solidFill>
              <a:schemeClr val="tx1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4301" tIns="32150" rIns="64301" bIns="32150"/>
          <a:lstStyle/>
          <a:p>
            <a:endParaRPr lang="en-US"/>
          </a:p>
        </p:txBody>
      </p:sp>
      <p:sp>
        <p:nvSpPr>
          <p:cNvPr id="410636" name="Line 12"/>
          <p:cNvSpPr>
            <a:spLocks noChangeShapeType="1"/>
          </p:cNvSpPr>
          <p:nvPr/>
        </p:nvSpPr>
        <p:spPr bwMode="auto">
          <a:xfrm>
            <a:off x="3715204" y="5089634"/>
            <a:ext cx="1231331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4301" tIns="32150" rIns="64301" bIns="32150"/>
          <a:lstStyle/>
          <a:p>
            <a:endParaRPr lang="en-US"/>
          </a:p>
        </p:txBody>
      </p:sp>
      <p:sp>
        <p:nvSpPr>
          <p:cNvPr id="410637" name="Line 13"/>
          <p:cNvSpPr>
            <a:spLocks noChangeShapeType="1"/>
          </p:cNvSpPr>
          <p:nvPr/>
        </p:nvSpPr>
        <p:spPr bwMode="auto">
          <a:xfrm flipV="1">
            <a:off x="3500865" y="2786516"/>
            <a:ext cx="1552839" cy="2088771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4301" tIns="32150" rIns="64301" bIns="32150"/>
          <a:lstStyle/>
          <a:p>
            <a:endParaRPr lang="en-US"/>
          </a:p>
        </p:txBody>
      </p:sp>
      <p:grpSp>
        <p:nvGrpSpPr>
          <p:cNvPr id="410638" name="Group 14"/>
          <p:cNvGrpSpPr>
            <a:grpSpLocks noChangeAspect="1"/>
          </p:cNvGrpSpPr>
          <p:nvPr/>
        </p:nvGrpSpPr>
        <p:grpSpPr bwMode="auto">
          <a:xfrm>
            <a:off x="178616" y="2947277"/>
            <a:ext cx="2255728" cy="1351688"/>
            <a:chOff x="336" y="2928"/>
            <a:chExt cx="2031" cy="1219"/>
          </a:xfrm>
        </p:grpSpPr>
        <p:grpSp>
          <p:nvGrpSpPr>
            <p:cNvPr id="410639" name="Group 15"/>
            <p:cNvGrpSpPr>
              <a:grpSpLocks noChangeAspect="1"/>
            </p:cNvGrpSpPr>
            <p:nvPr/>
          </p:nvGrpSpPr>
          <p:grpSpPr bwMode="auto">
            <a:xfrm>
              <a:off x="768" y="3168"/>
              <a:ext cx="827" cy="691"/>
              <a:chOff x="1008" y="1526"/>
              <a:chExt cx="2369" cy="1978"/>
            </a:xfrm>
          </p:grpSpPr>
          <p:sp>
            <p:nvSpPr>
              <p:cNvPr id="410640" name="Line 16"/>
              <p:cNvSpPr>
                <a:spLocks noChangeAspect="1" noChangeShapeType="1"/>
              </p:cNvSpPr>
              <p:nvPr/>
            </p:nvSpPr>
            <p:spPr bwMode="auto">
              <a:xfrm flipH="1">
                <a:off x="1056" y="2496"/>
                <a:ext cx="864" cy="86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0641" name="Line 17"/>
              <p:cNvSpPr>
                <a:spLocks noChangeAspect="1" noChangeShapeType="1"/>
              </p:cNvSpPr>
              <p:nvPr/>
            </p:nvSpPr>
            <p:spPr bwMode="auto">
              <a:xfrm flipV="1">
                <a:off x="1920" y="1598"/>
                <a:ext cx="1" cy="89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0642" name="Line 18"/>
              <p:cNvSpPr>
                <a:spLocks noChangeAspect="1" noChangeShapeType="1"/>
              </p:cNvSpPr>
              <p:nvPr/>
            </p:nvSpPr>
            <p:spPr bwMode="auto">
              <a:xfrm>
                <a:off x="1920" y="2496"/>
                <a:ext cx="1272" cy="27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410643" name="Group 19"/>
              <p:cNvGrpSpPr>
                <a:grpSpLocks noChangeAspect="1"/>
              </p:cNvGrpSpPr>
              <p:nvPr/>
            </p:nvGrpSpPr>
            <p:grpSpPr bwMode="auto">
              <a:xfrm>
                <a:off x="1200" y="1680"/>
                <a:ext cx="2016" cy="1824"/>
                <a:chOff x="1200" y="1680"/>
                <a:chExt cx="2016" cy="1824"/>
              </a:xfrm>
            </p:grpSpPr>
            <p:sp>
              <p:nvSpPr>
                <p:cNvPr id="410644" name="Line 20"/>
                <p:cNvSpPr>
                  <a:spLocks noChangeAspect="1" noChangeShapeType="1"/>
                </p:cNvSpPr>
                <p:nvPr/>
              </p:nvSpPr>
              <p:spPr bwMode="auto">
                <a:xfrm>
                  <a:off x="1200" y="2400"/>
                  <a:ext cx="0" cy="81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10645" name="Line 21"/>
                <p:cNvSpPr>
                  <a:spLocks noChangeAspect="1" noChangeShapeType="1"/>
                </p:cNvSpPr>
                <p:nvPr/>
              </p:nvSpPr>
              <p:spPr bwMode="auto">
                <a:xfrm flipH="1">
                  <a:off x="1200" y="1680"/>
                  <a:ext cx="720" cy="72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10646" name="Line 22"/>
                <p:cNvSpPr>
                  <a:spLocks noChangeAspect="1" noChangeShapeType="1"/>
                </p:cNvSpPr>
                <p:nvPr/>
              </p:nvSpPr>
              <p:spPr bwMode="auto">
                <a:xfrm>
                  <a:off x="1920" y="1680"/>
                  <a:ext cx="1296" cy="28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10647" name="Line 23"/>
                <p:cNvSpPr>
                  <a:spLocks noChangeAspect="1" noChangeShapeType="1"/>
                </p:cNvSpPr>
                <p:nvPr/>
              </p:nvSpPr>
              <p:spPr bwMode="auto">
                <a:xfrm>
                  <a:off x="2496" y="2688"/>
                  <a:ext cx="0" cy="81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10648" name="Line 24"/>
                <p:cNvSpPr>
                  <a:spLocks noChangeAspect="1" noChangeShapeType="1"/>
                </p:cNvSpPr>
                <p:nvPr/>
              </p:nvSpPr>
              <p:spPr bwMode="auto">
                <a:xfrm>
                  <a:off x="1200" y="2400"/>
                  <a:ext cx="1296" cy="28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10649" name="Line 25"/>
                <p:cNvSpPr>
                  <a:spLocks noChangeAspect="1" noChangeShapeType="1"/>
                </p:cNvSpPr>
                <p:nvPr/>
              </p:nvSpPr>
              <p:spPr bwMode="auto">
                <a:xfrm>
                  <a:off x="1200" y="3216"/>
                  <a:ext cx="1296" cy="28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10650" name="Line 26"/>
                <p:cNvSpPr>
                  <a:spLocks noChangeAspect="1" noChangeShapeType="1"/>
                </p:cNvSpPr>
                <p:nvPr/>
              </p:nvSpPr>
              <p:spPr bwMode="auto">
                <a:xfrm flipH="1">
                  <a:off x="2496" y="2784"/>
                  <a:ext cx="720" cy="72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10651" name="Line 27"/>
                <p:cNvSpPr>
                  <a:spLocks noChangeAspect="1" noChangeShapeType="1"/>
                </p:cNvSpPr>
                <p:nvPr/>
              </p:nvSpPr>
              <p:spPr bwMode="auto">
                <a:xfrm flipH="1">
                  <a:off x="2496" y="1968"/>
                  <a:ext cx="720" cy="72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10652" name="Line 28"/>
              <p:cNvSpPr>
                <a:spLocks noChangeAspect="1" noChangeShapeType="1"/>
              </p:cNvSpPr>
              <p:nvPr/>
            </p:nvSpPr>
            <p:spPr bwMode="auto">
              <a:xfrm>
                <a:off x="3216" y="1968"/>
                <a:ext cx="0" cy="81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410653" name="Group 29"/>
              <p:cNvGrpSpPr>
                <a:grpSpLocks noChangeAspect="1"/>
              </p:cNvGrpSpPr>
              <p:nvPr/>
            </p:nvGrpSpPr>
            <p:grpSpPr bwMode="auto">
              <a:xfrm>
                <a:off x="1440" y="1920"/>
                <a:ext cx="1584" cy="1344"/>
                <a:chOff x="1440" y="1920"/>
                <a:chExt cx="1584" cy="1344"/>
              </a:xfrm>
            </p:grpSpPr>
            <p:sp>
              <p:nvSpPr>
                <p:cNvPr id="410654" name="Oval 30"/>
                <p:cNvSpPr>
                  <a:spLocks noChangeAspect="1" noChangeArrowheads="1"/>
                </p:cNvSpPr>
                <p:nvPr/>
              </p:nvSpPr>
              <p:spPr bwMode="auto">
                <a:xfrm>
                  <a:off x="2112" y="2976"/>
                  <a:ext cx="48" cy="48"/>
                </a:xfrm>
                <a:prstGeom prst="ellipse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0655" name="Oval 31"/>
                <p:cNvSpPr>
                  <a:spLocks noChangeAspect="1" noChangeArrowheads="1"/>
                </p:cNvSpPr>
                <p:nvPr/>
              </p:nvSpPr>
              <p:spPr bwMode="auto">
                <a:xfrm>
                  <a:off x="2544" y="3024"/>
                  <a:ext cx="48" cy="48"/>
                </a:xfrm>
                <a:prstGeom prst="ellipse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0656" name="Oval 32"/>
                <p:cNvSpPr>
                  <a:spLocks noChangeAspect="1" noChangeArrowheads="1"/>
                </p:cNvSpPr>
                <p:nvPr/>
              </p:nvSpPr>
              <p:spPr bwMode="auto">
                <a:xfrm>
                  <a:off x="2304" y="2736"/>
                  <a:ext cx="48" cy="48"/>
                </a:xfrm>
                <a:prstGeom prst="ellipse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0657" name="Oval 33"/>
                <p:cNvSpPr>
                  <a:spLocks noChangeAspect="1" noChangeArrowheads="1"/>
                </p:cNvSpPr>
                <p:nvPr/>
              </p:nvSpPr>
              <p:spPr bwMode="auto">
                <a:xfrm>
                  <a:off x="1488" y="3216"/>
                  <a:ext cx="48" cy="48"/>
                </a:xfrm>
                <a:prstGeom prst="ellipse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0658" name="Oval 34"/>
                <p:cNvSpPr>
                  <a:spLocks noChangeAspect="1" noChangeArrowheads="1"/>
                </p:cNvSpPr>
                <p:nvPr/>
              </p:nvSpPr>
              <p:spPr bwMode="auto">
                <a:xfrm>
                  <a:off x="2496" y="1920"/>
                  <a:ext cx="48" cy="48"/>
                </a:xfrm>
                <a:prstGeom prst="ellipse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0659" name="Oval 35"/>
                <p:cNvSpPr>
                  <a:spLocks noChangeAspect="1" noChangeArrowheads="1"/>
                </p:cNvSpPr>
                <p:nvPr/>
              </p:nvSpPr>
              <p:spPr bwMode="auto">
                <a:xfrm>
                  <a:off x="2976" y="2592"/>
                  <a:ext cx="48" cy="48"/>
                </a:xfrm>
                <a:prstGeom prst="ellipse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0660" name="Oval 36"/>
                <p:cNvSpPr>
                  <a:spLocks noChangeAspect="1" noChangeArrowheads="1"/>
                </p:cNvSpPr>
                <p:nvPr/>
              </p:nvSpPr>
              <p:spPr bwMode="auto">
                <a:xfrm>
                  <a:off x="1440" y="2688"/>
                  <a:ext cx="48" cy="48"/>
                </a:xfrm>
                <a:prstGeom prst="ellipse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0661" name="Oval 37"/>
                <p:cNvSpPr>
                  <a:spLocks noChangeAspect="1" noChangeArrowheads="1"/>
                </p:cNvSpPr>
                <p:nvPr/>
              </p:nvSpPr>
              <p:spPr bwMode="auto">
                <a:xfrm>
                  <a:off x="2784" y="1968"/>
                  <a:ext cx="48" cy="48"/>
                </a:xfrm>
                <a:prstGeom prst="ellipse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0662" name="Oval 38"/>
                <p:cNvSpPr>
                  <a:spLocks noChangeAspect="1" noChangeArrowheads="1"/>
                </p:cNvSpPr>
                <p:nvPr/>
              </p:nvSpPr>
              <p:spPr bwMode="auto">
                <a:xfrm>
                  <a:off x="1776" y="2208"/>
                  <a:ext cx="48" cy="48"/>
                </a:xfrm>
                <a:prstGeom prst="ellipse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410663" name="Line 39"/>
              <p:cNvSpPr>
                <a:spLocks noChangeAspect="1" noChangeShapeType="1"/>
              </p:cNvSpPr>
              <p:nvPr/>
            </p:nvSpPr>
            <p:spPr bwMode="auto">
              <a:xfrm flipH="1">
                <a:off x="1008" y="3215"/>
                <a:ext cx="193" cy="19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0664" name="Line 40"/>
              <p:cNvSpPr>
                <a:spLocks noChangeAspect="1" noChangeShapeType="1"/>
              </p:cNvSpPr>
              <p:nvPr/>
            </p:nvSpPr>
            <p:spPr bwMode="auto">
              <a:xfrm>
                <a:off x="3216" y="2778"/>
                <a:ext cx="161" cy="3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0665" name="Line 41"/>
              <p:cNvSpPr>
                <a:spLocks noChangeAspect="1" noChangeShapeType="1"/>
              </p:cNvSpPr>
              <p:nvPr/>
            </p:nvSpPr>
            <p:spPr bwMode="auto">
              <a:xfrm flipV="1">
                <a:off x="1920" y="1526"/>
                <a:ext cx="1" cy="15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10666" name="Text Box 42"/>
            <p:cNvSpPr txBox="1">
              <a:spLocks noChangeAspect="1" noChangeArrowheads="1"/>
            </p:cNvSpPr>
            <p:nvPr/>
          </p:nvSpPr>
          <p:spPr bwMode="auto">
            <a:xfrm>
              <a:off x="576" y="2928"/>
              <a:ext cx="1791" cy="3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30013" tIns="65007" rIns="130013" bIns="65007">
              <a:spAutoFit/>
            </a:bodyPr>
            <a:lstStyle>
              <a:lvl1pPr defTabSz="1300163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650875" defTabSz="1300163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300163" defTabSz="1300163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951038" defTabSz="1300163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600325" defTabSz="1300163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3057525" defTabSz="130016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3514725" defTabSz="130016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971925" defTabSz="130016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4429125" defTabSz="130016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/>
              <a:r>
                <a:rPr lang="en-US" sz="1600"/>
                <a:t>Processors/processes</a:t>
              </a:r>
            </a:p>
          </p:txBody>
        </p:sp>
        <p:sp>
          <p:nvSpPr>
            <p:cNvPr id="410667" name="Text Box 43"/>
            <p:cNvSpPr txBox="1">
              <a:spLocks noChangeAspect="1" noChangeArrowheads="1"/>
            </p:cNvSpPr>
            <p:nvPr/>
          </p:nvSpPr>
          <p:spPr bwMode="auto">
            <a:xfrm>
              <a:off x="1584" y="3663"/>
              <a:ext cx="621" cy="3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30013" tIns="65007" rIns="130013" bIns="65007">
              <a:spAutoFit/>
            </a:bodyPr>
            <a:lstStyle>
              <a:lvl1pPr defTabSz="1300163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650875" defTabSz="1300163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300163" defTabSz="1300163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951038" defTabSz="1300163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600325" defTabSz="1300163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3057525" defTabSz="130016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3514725" defTabSz="130016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971925" defTabSz="130016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4429125" defTabSz="130016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/>
              <a:r>
                <a:rPr lang="en-US" sz="1600"/>
                <a:t>Time</a:t>
              </a:r>
            </a:p>
          </p:txBody>
        </p:sp>
        <p:sp>
          <p:nvSpPr>
            <p:cNvPr id="410668" name="Text Box 44"/>
            <p:cNvSpPr txBox="1">
              <a:spLocks noChangeAspect="1" noChangeArrowheads="1"/>
            </p:cNvSpPr>
            <p:nvPr/>
          </p:nvSpPr>
          <p:spPr bwMode="auto">
            <a:xfrm>
              <a:off x="336" y="3807"/>
              <a:ext cx="1105" cy="3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30013" tIns="65007" rIns="130013" bIns="65007">
              <a:spAutoFit/>
            </a:bodyPr>
            <a:lstStyle>
              <a:lvl1pPr defTabSz="1300163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650875" defTabSz="1300163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300163" defTabSz="1300163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951038" defTabSz="1300163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600325" defTabSz="1300163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3057525" defTabSz="130016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3514725" defTabSz="130016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971925" defTabSz="130016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4429125" defTabSz="130016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/>
              <a:r>
                <a:rPr lang="en-US" sz="1600"/>
                <a:t>Event types</a:t>
              </a:r>
            </a:p>
          </p:txBody>
        </p:sp>
      </p:grpSp>
      <p:sp>
        <p:nvSpPr>
          <p:cNvPr id="410669" name="Rectangle 45"/>
          <p:cNvSpPr>
            <a:spLocks noChangeArrowheads="1"/>
          </p:cNvSpPr>
          <p:nvPr/>
        </p:nvSpPr>
        <p:spPr bwMode="auto">
          <a:xfrm>
            <a:off x="1735920" y="4928874"/>
            <a:ext cx="1925699" cy="35054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25" tIns="45713" rIns="91425" bIns="45713"/>
          <a:lstStyle/>
          <a:p>
            <a:pPr marL="521326" indent="-521326" defTabSz="315922">
              <a:spcAft>
                <a:spcPts val="703"/>
              </a:spcAft>
              <a:buClr>
                <a:srgbClr val="212466"/>
              </a:buClr>
              <a:buSzPct val="171000"/>
            </a:pPr>
            <a:r>
              <a:rPr lang="en-US" sz="1500">
                <a:solidFill>
                  <a:srgbClr val="000000"/>
                </a:solidFill>
                <a:latin typeface="Arial" charset="0"/>
              </a:rPr>
              <a:t>Instrumentation land</a:t>
            </a:r>
          </a:p>
        </p:txBody>
      </p:sp>
      <p:sp>
        <p:nvSpPr>
          <p:cNvPr id="410670" name="AutoShape 46"/>
          <p:cNvSpPr>
            <a:spLocks noChangeArrowheads="1"/>
          </p:cNvSpPr>
          <p:nvPr/>
        </p:nvSpPr>
        <p:spPr bwMode="auto">
          <a:xfrm>
            <a:off x="5268042" y="4821700"/>
            <a:ext cx="535847" cy="482282"/>
          </a:xfrm>
          <a:prstGeom prst="can">
            <a:avLst>
              <a:gd name="adj" fmla="val 25000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4301" tIns="32150" rIns="64301" bIns="32150" anchor="ctr"/>
          <a:lstStyle/>
          <a:p>
            <a:endParaRPr lang="en-US"/>
          </a:p>
        </p:txBody>
      </p:sp>
      <p:sp>
        <p:nvSpPr>
          <p:cNvPr id="410671" name="AutoShape 47"/>
          <p:cNvSpPr>
            <a:spLocks noChangeArrowheads="1"/>
          </p:cNvSpPr>
          <p:nvPr/>
        </p:nvSpPr>
        <p:spPr bwMode="auto">
          <a:xfrm>
            <a:off x="5321627" y="2411408"/>
            <a:ext cx="375093" cy="267934"/>
          </a:xfrm>
          <a:prstGeom prst="can">
            <a:avLst>
              <a:gd name="adj" fmla="val 25000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4301" tIns="32150" rIns="64301" bIns="32150" anchor="ctr"/>
          <a:lstStyle/>
          <a:p>
            <a:endParaRPr lang="en-US"/>
          </a:p>
        </p:txBody>
      </p:sp>
      <p:sp>
        <p:nvSpPr>
          <p:cNvPr id="410672" name="Line 48"/>
          <p:cNvSpPr>
            <a:spLocks noChangeShapeType="1"/>
          </p:cNvSpPr>
          <p:nvPr/>
        </p:nvSpPr>
        <p:spPr bwMode="auto">
          <a:xfrm flipH="1" flipV="1">
            <a:off x="5535966" y="2893690"/>
            <a:ext cx="0" cy="17672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4301" tIns="32150" rIns="64301" bIns="32150"/>
          <a:lstStyle/>
          <a:p>
            <a:endParaRPr lang="en-US"/>
          </a:p>
        </p:txBody>
      </p:sp>
      <p:pic>
        <p:nvPicPr>
          <p:cNvPr id="410673" name="Picture 49" descr="general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2183" y="1554019"/>
            <a:ext cx="1286032" cy="966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10674" name="Group 50"/>
          <p:cNvGrpSpPr>
            <a:grpSpLocks/>
          </p:cNvGrpSpPr>
          <p:nvPr/>
        </p:nvGrpSpPr>
        <p:grpSpPr bwMode="auto">
          <a:xfrm>
            <a:off x="6714829" y="1719245"/>
            <a:ext cx="1581864" cy="523589"/>
            <a:chOff x="5703" y="1659"/>
            <a:chExt cx="1417" cy="469"/>
          </a:xfrm>
        </p:grpSpPr>
        <p:sp>
          <p:nvSpPr>
            <p:cNvPr id="410675" name="AutoShape 51"/>
            <p:cNvSpPr>
              <a:spLocks noChangeAspect="1" noChangeArrowheads="1"/>
            </p:cNvSpPr>
            <p:nvPr/>
          </p:nvSpPr>
          <p:spPr bwMode="auto">
            <a:xfrm>
              <a:off x="5703" y="1702"/>
              <a:ext cx="1417" cy="411"/>
            </a:xfrm>
            <a:prstGeom prst="flowChartDocument">
              <a:avLst/>
            </a:prstGeom>
            <a:solidFill>
              <a:schemeClr val="bg1"/>
            </a:solidFill>
            <a:ln w="9525">
              <a:solidFill>
                <a:srgbClr val="00005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10676" name="Rectangle 52"/>
            <p:cNvSpPr>
              <a:spLocks noChangeAspect="1" noChangeArrowheads="1"/>
            </p:cNvSpPr>
            <p:nvPr/>
          </p:nvSpPr>
          <p:spPr bwMode="auto">
            <a:xfrm>
              <a:off x="5728" y="1659"/>
              <a:ext cx="1344" cy="4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130916" tIns="65458" rIns="130916" bIns="65458"/>
            <a:lstStyle/>
            <a:p>
              <a:pPr defTabSz="914275"/>
              <a:r>
                <a:rPr lang="en-US" sz="200" b="1">
                  <a:solidFill>
                    <a:srgbClr val="000066"/>
                  </a:solidFill>
                  <a:latin typeface="Courier New" pitchFamily="49" charset="0"/>
                </a:rPr>
                <a:t>Function list, in descending order by exclusive time</a:t>
              </a:r>
            </a:p>
            <a:p>
              <a:pPr defTabSz="914275"/>
              <a:r>
                <a:rPr lang="en-US" sz="200" b="1">
                  <a:solidFill>
                    <a:srgbClr val="000066"/>
                  </a:solidFill>
                  <a:latin typeface="Courier New" pitchFamily="49" charset="0"/>
                </a:rPr>
                <a:t>-------------------------------------------------------------------------</a:t>
              </a:r>
            </a:p>
            <a:p>
              <a:pPr defTabSz="914275"/>
              <a:r>
                <a:rPr lang="en-US" sz="200" b="1">
                  <a:solidFill>
                    <a:srgbClr val="000066"/>
                  </a:solidFill>
                  <a:latin typeface="Courier New" pitchFamily="49" charset="0"/>
                </a:rPr>
                <a:t>[index] excl.secs excl.%  cum.% incl.secs incl.% samples procedure  (dso: file, line)</a:t>
              </a:r>
            </a:p>
            <a:p>
              <a:pPr defTabSz="914275"/>
              <a:r>
                <a:rPr lang="en-US" sz="200" b="1">
                  <a:solidFill>
                    <a:srgbClr val="000066"/>
                  </a:solidFill>
                  <a:latin typeface="Courier New" pitchFamily="49" charset="0"/>
                </a:rPr>
                <a:t>    [4]   4.500  97.4%   97.4%   4.500  97.4%     150    bmod (LUBb: LUBb.f, 122)</a:t>
              </a:r>
            </a:p>
            <a:p>
              <a:pPr defTabSz="914275"/>
              <a:r>
                <a:rPr lang="en-US" sz="200" b="1">
                  <a:solidFill>
                    <a:srgbClr val="000066"/>
                  </a:solidFill>
                  <a:latin typeface="Courier New" pitchFamily="49" charset="0"/>
                </a:rPr>
                <a:t>    [5]   0.060   1.3%   98.7%   0.060   1.3%       2    genmat (LUBb: prepost.f, 1)</a:t>
              </a:r>
            </a:p>
            <a:p>
              <a:pPr defTabSz="914275"/>
              <a:r>
                <a:rPr lang="en-US" sz="200" b="1">
                  <a:solidFill>
                    <a:srgbClr val="000066"/>
                  </a:solidFill>
                  <a:latin typeface="Courier New" pitchFamily="49" charset="0"/>
                </a:rPr>
                <a:t>    [6]   0.060   1.3%  100.0%   0.060   1.3%       2    bdiv (LUBb: LUBb.f, 85)</a:t>
              </a:r>
            </a:p>
            <a:p>
              <a:pPr defTabSz="914275"/>
              <a:r>
                <a:rPr lang="en-US" sz="200" b="1">
                  <a:solidFill>
                    <a:srgbClr val="000066"/>
                  </a:solidFill>
                  <a:latin typeface="Courier New" pitchFamily="49" charset="0"/>
                </a:rPr>
                <a:t>    [1]   0.000   0.0%  100.0%   4.620 100.0%     154    __start (LUBb: crt1text.s, 103)</a:t>
              </a:r>
            </a:p>
            <a:p>
              <a:pPr defTabSz="914275"/>
              <a:r>
                <a:rPr lang="en-US" sz="200" b="1">
                  <a:solidFill>
                    <a:srgbClr val="000066"/>
                  </a:solidFill>
                  <a:latin typeface="Courier New" pitchFamily="49" charset="0"/>
                </a:rPr>
                <a:t>    [2]   0.000   0.0%  100.0%   4.620 100.0%     154    main (libftn.so: main.c, 76)</a:t>
              </a:r>
            </a:p>
            <a:p>
              <a:pPr defTabSz="914275"/>
              <a:r>
                <a:rPr lang="en-US" sz="200" b="1">
                  <a:solidFill>
                    <a:srgbClr val="000066"/>
                  </a:solidFill>
                  <a:latin typeface="Courier New" pitchFamily="49" charset="0"/>
                </a:rPr>
                <a:t>    [3]   0.000   0.0%  100.0%   4.620 100.0%     154    LUBb (LUBb: LUBb.f, 1)</a:t>
              </a:r>
              <a:endParaRPr lang="en-US" sz="200" b="1"/>
            </a:p>
          </p:txBody>
        </p:sp>
      </p:grpSp>
      <p:graphicFrame>
        <p:nvGraphicFramePr>
          <p:cNvPr id="410677" name="Object 53"/>
          <p:cNvGraphicFramePr>
            <a:graphicFrameLocks noChangeAspect="1"/>
          </p:cNvGraphicFramePr>
          <p:nvPr/>
        </p:nvGraphicFramePr>
        <p:xfrm>
          <a:off x="5107289" y="1990528"/>
          <a:ext cx="809351" cy="4677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44" name="Equation" r:id="rId8" imgW="571320" imgH="330120" progId="Equation.3">
                  <p:embed/>
                </p:oleObj>
              </mc:Choice>
              <mc:Fallback>
                <p:oleObj name="Equation" r:id="rId8" imgW="571320" imgH="3301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07289" y="1990528"/>
                        <a:ext cx="809351" cy="46776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0678" name="Object 54"/>
          <p:cNvGraphicFramePr>
            <a:graphicFrameLocks noChangeAspect="1"/>
          </p:cNvGraphicFramePr>
          <p:nvPr/>
        </p:nvGraphicFramePr>
        <p:xfrm>
          <a:off x="5214458" y="5357568"/>
          <a:ext cx="723393" cy="3125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45" name="Equation" r:id="rId10" imgW="469800" imgH="203040" progId="Equation.3">
                  <p:embed/>
                </p:oleObj>
              </mc:Choice>
              <mc:Fallback>
                <p:oleObj name="Equation" r:id="rId10" imgW="46980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14458" y="5357568"/>
                        <a:ext cx="723393" cy="31259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10679" name="Picture 55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7848" y="5404457"/>
            <a:ext cx="2177993" cy="8484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410680" name="Picture 56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9922" y="4831748"/>
            <a:ext cx="1876579" cy="7937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410681" name="Picture 57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1998" y="5289468"/>
            <a:ext cx="1982633" cy="6039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10682" name="Rectangle 58"/>
          <p:cNvSpPr>
            <a:spLocks noChangeArrowheads="1"/>
          </p:cNvSpPr>
          <p:nvPr/>
        </p:nvSpPr>
        <p:spPr bwMode="auto">
          <a:xfrm>
            <a:off x="6293966" y="5556287"/>
            <a:ext cx="962291" cy="65755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25" tIns="45713" rIns="91425" bIns="45713"/>
          <a:lstStyle/>
          <a:p>
            <a:pPr marL="521326" indent="-521326" algn="ctr" defTabSz="315922">
              <a:spcAft>
                <a:spcPts val="703"/>
              </a:spcAft>
              <a:buClr>
                <a:srgbClr val="212466"/>
              </a:buClr>
              <a:buSzPct val="171000"/>
            </a:pPr>
            <a:r>
              <a:rPr lang="en-US" sz="1500">
                <a:solidFill>
                  <a:srgbClr val="000000"/>
                </a:solidFill>
                <a:latin typeface="Arial" charset="0"/>
              </a:rPr>
              <a:t>Timeline</a:t>
            </a:r>
          </a:p>
          <a:p>
            <a:pPr marL="521326" indent="-521326" algn="ctr" defTabSz="315922">
              <a:spcAft>
                <a:spcPts val="703"/>
              </a:spcAft>
              <a:buClr>
                <a:srgbClr val="212466"/>
              </a:buClr>
              <a:buSzPct val="171000"/>
            </a:pPr>
            <a:r>
              <a:rPr lang="en-US" sz="1500">
                <a:solidFill>
                  <a:srgbClr val="000000"/>
                </a:solidFill>
                <a:latin typeface="Arial" charset="0"/>
              </a:rPr>
              <a:t> land</a:t>
            </a:r>
          </a:p>
        </p:txBody>
      </p:sp>
      <p:sp>
        <p:nvSpPr>
          <p:cNvPr id="410683" name="Line 59"/>
          <p:cNvSpPr>
            <a:spLocks noChangeShapeType="1"/>
          </p:cNvSpPr>
          <p:nvPr/>
        </p:nvSpPr>
        <p:spPr bwMode="auto">
          <a:xfrm>
            <a:off x="5911059" y="5089634"/>
            <a:ext cx="482262" cy="160761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4301" tIns="32150" rIns="64301" bIns="32150"/>
          <a:lstStyle/>
          <a:p>
            <a:endParaRPr lang="en-US"/>
          </a:p>
        </p:txBody>
      </p:sp>
      <p:sp>
        <p:nvSpPr>
          <p:cNvPr id="410684" name="Line 60"/>
          <p:cNvSpPr>
            <a:spLocks noChangeShapeType="1"/>
          </p:cNvSpPr>
          <p:nvPr/>
        </p:nvSpPr>
        <p:spPr bwMode="auto">
          <a:xfrm flipV="1">
            <a:off x="5803889" y="2197061"/>
            <a:ext cx="589431" cy="321521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4301" tIns="32150" rIns="64301" bIns="32150"/>
          <a:lstStyle/>
          <a:p>
            <a:endParaRPr lang="en-US"/>
          </a:p>
        </p:txBody>
      </p:sp>
      <p:grpSp>
        <p:nvGrpSpPr>
          <p:cNvPr id="410696" name="Group 72"/>
          <p:cNvGrpSpPr>
            <a:grpSpLocks/>
          </p:cNvGrpSpPr>
          <p:nvPr/>
        </p:nvGrpSpPr>
        <p:grpSpPr bwMode="auto">
          <a:xfrm>
            <a:off x="1432274" y="2163569"/>
            <a:ext cx="7564368" cy="4151864"/>
            <a:chOff x="1283" y="1938"/>
            <a:chExt cx="6776" cy="3719"/>
          </a:xfrm>
        </p:grpSpPr>
        <p:grpSp>
          <p:nvGrpSpPr>
            <p:cNvPr id="410691" name="Group 67"/>
            <p:cNvGrpSpPr>
              <a:grpSpLocks/>
            </p:cNvGrpSpPr>
            <p:nvPr/>
          </p:nvGrpSpPr>
          <p:grpSpPr bwMode="auto">
            <a:xfrm>
              <a:off x="5003" y="3344"/>
              <a:ext cx="1542" cy="499"/>
              <a:chOff x="5003" y="3344"/>
              <a:chExt cx="1542" cy="499"/>
            </a:xfrm>
          </p:grpSpPr>
          <p:sp>
            <p:nvSpPr>
              <p:cNvPr id="410690" name="Rectangle 66"/>
              <p:cNvSpPr>
                <a:spLocks noChangeArrowheads="1"/>
              </p:cNvSpPr>
              <p:nvPr/>
            </p:nvSpPr>
            <p:spPr bwMode="auto">
              <a:xfrm>
                <a:off x="5003" y="3344"/>
                <a:ext cx="1542" cy="499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410688" name="Group 64"/>
              <p:cNvGrpSpPr>
                <a:grpSpLocks/>
              </p:cNvGrpSpPr>
              <p:nvPr/>
            </p:nvGrpSpPr>
            <p:grpSpPr bwMode="auto">
              <a:xfrm>
                <a:off x="5037" y="3391"/>
                <a:ext cx="1463" cy="432"/>
                <a:chOff x="4984" y="3359"/>
                <a:chExt cx="1463" cy="432"/>
              </a:xfrm>
            </p:grpSpPr>
            <p:pic>
              <p:nvPicPr>
                <p:cNvPr id="410685" name="Picture 61" descr="scalasca_logo"/>
                <p:cNvPicPr>
                  <a:picLocks noChangeAspect="1" noChangeArrowheads="1"/>
                </p:cNvPicPr>
                <p:nvPr/>
              </p:nvPicPr>
              <p:blipFill>
                <a:blip r:embed="rId1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984" y="3573"/>
                  <a:ext cx="1463" cy="218"/>
                </a:xfrm>
                <a:prstGeom prst="rect">
                  <a:avLst/>
                </a:prstGeom>
                <a:solidFill>
                  <a:srgbClr val="FFFF00"/>
                </a:solidFill>
              </p:spPr>
            </p:pic>
            <p:pic>
              <p:nvPicPr>
                <p:cNvPr id="410686" name="Picture 62"/>
                <p:cNvPicPr>
                  <a:picLocks noChangeAspect="1" noChangeArrowheads="1"/>
                </p:cNvPicPr>
                <p:nvPr/>
              </p:nvPicPr>
              <p:blipFill>
                <a:blip r:embed="rId1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23" y="3359"/>
                  <a:ext cx="368" cy="234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</p:grpSp>
        </p:grpSp>
        <p:sp>
          <p:nvSpPr>
            <p:cNvPr id="410687" name="Rectangle 63"/>
            <p:cNvSpPr>
              <a:spLocks noChangeArrowheads="1"/>
            </p:cNvSpPr>
            <p:nvPr/>
          </p:nvSpPr>
          <p:spPr bwMode="auto">
            <a:xfrm>
              <a:off x="7180" y="4115"/>
              <a:ext cx="788" cy="545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130013" tIns="65007" rIns="130013" bIns="65007"/>
            <a:lstStyle/>
            <a:p>
              <a:pPr marL="521326" indent="-521326" algn="ctr" defTabSz="315922">
                <a:spcAft>
                  <a:spcPts val="703"/>
                </a:spcAft>
                <a:buClr>
                  <a:srgbClr val="212466"/>
                </a:buClr>
                <a:buSzPct val="171000"/>
              </a:pPr>
              <a:r>
                <a:rPr lang="en-US" sz="1200">
                  <a:solidFill>
                    <a:srgbClr val="000000"/>
                  </a:solidFill>
                  <a:latin typeface="Arial" charset="0"/>
                </a:rPr>
                <a:t>Vampir</a:t>
              </a:r>
            </a:p>
            <a:p>
              <a:pPr marL="521326" indent="-521326" algn="ctr" defTabSz="315922">
                <a:spcAft>
                  <a:spcPts val="703"/>
                </a:spcAft>
                <a:buClr>
                  <a:srgbClr val="212466"/>
                </a:buClr>
                <a:buSzPct val="171000"/>
              </a:pPr>
              <a:r>
                <a:rPr lang="en-US" sz="1200">
                  <a:solidFill>
                    <a:srgbClr val="000000"/>
                  </a:solidFill>
                  <a:latin typeface="Arial" charset="0"/>
                </a:rPr>
                <a:t>Paraver</a:t>
              </a:r>
            </a:p>
          </p:txBody>
        </p:sp>
        <p:sp>
          <p:nvSpPr>
            <p:cNvPr id="410689" name="Rectangle 65"/>
            <p:cNvSpPr>
              <a:spLocks noChangeArrowheads="1"/>
            </p:cNvSpPr>
            <p:nvPr/>
          </p:nvSpPr>
          <p:spPr bwMode="auto">
            <a:xfrm>
              <a:off x="6908" y="1938"/>
              <a:ext cx="1151" cy="108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130013" tIns="65007" rIns="130013" bIns="65007"/>
            <a:lstStyle/>
            <a:p>
              <a:pPr marL="521326" indent="-521326" algn="ctr" defTabSz="315922">
                <a:lnSpc>
                  <a:spcPct val="70000"/>
                </a:lnSpc>
                <a:spcAft>
                  <a:spcPts val="703"/>
                </a:spcAft>
                <a:buClr>
                  <a:srgbClr val="212466"/>
                </a:buClr>
                <a:buSzPct val="171000"/>
              </a:pPr>
              <a:r>
                <a:rPr lang="en-US" sz="1400" dirty="0">
                  <a:solidFill>
                    <a:srgbClr val="000000"/>
                  </a:solidFill>
                  <a:latin typeface="Arial" charset="0"/>
                </a:rPr>
                <a:t>CUBE</a:t>
              </a:r>
            </a:p>
            <a:p>
              <a:pPr marL="521326" indent="-521326" algn="ctr" defTabSz="315922">
                <a:lnSpc>
                  <a:spcPct val="70000"/>
                </a:lnSpc>
                <a:spcAft>
                  <a:spcPts val="703"/>
                </a:spcAft>
                <a:buClr>
                  <a:srgbClr val="212466"/>
                </a:buClr>
                <a:buSzPct val="171000"/>
              </a:pPr>
              <a:r>
                <a:rPr lang="en-US" sz="1400" dirty="0" err="1">
                  <a:solidFill>
                    <a:srgbClr val="000000"/>
                  </a:solidFill>
                  <a:latin typeface="Arial" charset="0"/>
                </a:rPr>
                <a:t>Xprofiler</a:t>
              </a:r>
              <a:endParaRPr lang="en-US" sz="1400" dirty="0">
                <a:solidFill>
                  <a:srgbClr val="000000"/>
                </a:solidFill>
                <a:latin typeface="Arial" charset="0"/>
              </a:endParaRPr>
            </a:p>
            <a:p>
              <a:pPr marL="521326" indent="-521326" algn="ctr" defTabSz="315922">
                <a:lnSpc>
                  <a:spcPct val="70000"/>
                </a:lnSpc>
                <a:spcAft>
                  <a:spcPts val="703"/>
                </a:spcAft>
                <a:buClr>
                  <a:srgbClr val="212466"/>
                </a:buClr>
                <a:buSzPct val="171000"/>
              </a:pPr>
              <a:r>
                <a:rPr lang="en-US" sz="1400" dirty="0" err="1">
                  <a:solidFill>
                    <a:srgbClr val="000000"/>
                  </a:solidFill>
                  <a:latin typeface="Arial" charset="0"/>
                </a:rPr>
                <a:t>Paraprof</a:t>
              </a:r>
              <a:endParaRPr lang="en-US" sz="1400" dirty="0">
                <a:solidFill>
                  <a:srgbClr val="000000"/>
                </a:solidFill>
                <a:latin typeface="Arial" charset="0"/>
              </a:endParaRPr>
            </a:p>
            <a:p>
              <a:pPr marL="521326" indent="-521326" algn="ctr" defTabSz="315922">
                <a:lnSpc>
                  <a:spcPct val="70000"/>
                </a:lnSpc>
                <a:spcAft>
                  <a:spcPts val="703"/>
                </a:spcAft>
                <a:buClr>
                  <a:srgbClr val="212466"/>
                </a:buClr>
                <a:buSzPct val="171000"/>
              </a:pPr>
              <a:r>
                <a:rPr lang="en-US" sz="1400" dirty="0" err="1">
                  <a:solidFill>
                    <a:srgbClr val="000000"/>
                  </a:solidFill>
                  <a:latin typeface="Arial" charset="0"/>
                </a:rPr>
                <a:t>Perfexplorer</a:t>
              </a:r>
              <a:endParaRPr lang="en-US" sz="1400" dirty="0">
                <a:solidFill>
                  <a:srgbClr val="000000"/>
                </a:solidFill>
                <a:latin typeface="Arial" charset="0"/>
              </a:endParaRPr>
            </a:p>
            <a:p>
              <a:pPr marL="521326" indent="-521326" algn="ctr" defTabSz="315922">
                <a:lnSpc>
                  <a:spcPct val="70000"/>
                </a:lnSpc>
                <a:spcAft>
                  <a:spcPts val="703"/>
                </a:spcAft>
                <a:buClr>
                  <a:srgbClr val="212466"/>
                </a:buClr>
                <a:buSzPct val="171000"/>
              </a:pPr>
              <a:r>
                <a:rPr lang="en-US" sz="1400" dirty="0" err="1">
                  <a:solidFill>
                    <a:srgbClr val="000000"/>
                  </a:solidFill>
                  <a:latin typeface="Arial" charset="0"/>
                </a:rPr>
                <a:t>mpiP</a:t>
              </a:r>
              <a:endParaRPr lang="en-US" sz="1400" dirty="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410692" name="Rectangle 68"/>
            <p:cNvSpPr>
              <a:spLocks noChangeArrowheads="1"/>
            </p:cNvSpPr>
            <p:nvPr/>
          </p:nvSpPr>
          <p:spPr bwMode="auto">
            <a:xfrm>
              <a:off x="1283" y="4795"/>
              <a:ext cx="1543" cy="862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130013" tIns="65007" rIns="130013" bIns="65007"/>
            <a:lstStyle/>
            <a:p>
              <a:pPr marL="521326" indent="-521326" algn="ctr" defTabSz="315922">
                <a:lnSpc>
                  <a:spcPct val="70000"/>
                </a:lnSpc>
                <a:spcAft>
                  <a:spcPts val="703"/>
                </a:spcAft>
                <a:buClr>
                  <a:srgbClr val="212466"/>
                </a:buClr>
                <a:buSzPct val="171000"/>
              </a:pPr>
              <a:r>
                <a:rPr lang="en-US" sz="1400" dirty="0">
                  <a:solidFill>
                    <a:srgbClr val="000000"/>
                  </a:solidFill>
                  <a:latin typeface="Arial" charset="0"/>
                </a:rPr>
                <a:t>PMPI</a:t>
              </a:r>
            </a:p>
            <a:p>
              <a:pPr marL="521326" indent="-521326" algn="ctr" defTabSz="315922">
                <a:lnSpc>
                  <a:spcPct val="70000"/>
                </a:lnSpc>
                <a:spcAft>
                  <a:spcPts val="703"/>
                </a:spcAft>
                <a:buClr>
                  <a:srgbClr val="212466"/>
                </a:buClr>
                <a:buSzPct val="171000"/>
              </a:pPr>
              <a:r>
                <a:rPr lang="en-US" sz="1400" dirty="0" err="1" smtClean="0">
                  <a:solidFill>
                    <a:srgbClr val="000000"/>
                  </a:solidFill>
                  <a:latin typeface="Arial" charset="0"/>
                </a:rPr>
                <a:t>Dyninst</a:t>
              </a:r>
              <a:r>
                <a:rPr lang="en-US" sz="1400" dirty="0" smtClean="0">
                  <a:solidFill>
                    <a:srgbClr val="000000"/>
                  </a:solidFill>
                  <a:latin typeface="Arial" charset="0"/>
                </a:rPr>
                <a:t>, PIN</a:t>
              </a:r>
              <a:endParaRPr lang="en-US" sz="1400" dirty="0">
                <a:solidFill>
                  <a:srgbClr val="000000"/>
                </a:solidFill>
                <a:latin typeface="Arial" charset="0"/>
              </a:endParaRPr>
            </a:p>
            <a:p>
              <a:pPr marL="521326" indent="-521326" algn="ctr" defTabSz="315922">
                <a:lnSpc>
                  <a:spcPct val="70000"/>
                </a:lnSpc>
                <a:spcAft>
                  <a:spcPts val="703"/>
                </a:spcAft>
                <a:buClr>
                  <a:srgbClr val="212466"/>
                </a:buClr>
                <a:buSzPct val="171000"/>
              </a:pPr>
              <a:r>
                <a:rPr lang="en-US" sz="1400" dirty="0">
                  <a:solidFill>
                    <a:srgbClr val="000000"/>
                  </a:solidFill>
                  <a:latin typeface="Arial" charset="0"/>
                </a:rPr>
                <a:t>TAU </a:t>
              </a:r>
              <a:r>
                <a:rPr lang="en-US" sz="1400" dirty="0" err="1">
                  <a:solidFill>
                    <a:srgbClr val="000000"/>
                  </a:solidFill>
                  <a:latin typeface="Arial" charset="0"/>
                </a:rPr>
                <a:t>instrumenter</a:t>
              </a:r>
              <a:endParaRPr lang="en-US" sz="1400" dirty="0">
                <a:solidFill>
                  <a:srgbClr val="000000"/>
                </a:solidFill>
                <a:latin typeface="Arial" charset="0"/>
              </a:endParaRPr>
            </a:p>
            <a:p>
              <a:pPr marL="521326" indent="-521326" algn="ctr" defTabSz="315922">
                <a:lnSpc>
                  <a:spcPct val="70000"/>
                </a:lnSpc>
                <a:spcAft>
                  <a:spcPts val="703"/>
                </a:spcAft>
                <a:buClr>
                  <a:srgbClr val="212466"/>
                </a:buClr>
                <a:buSzPct val="171000"/>
              </a:pPr>
              <a:r>
                <a:rPr lang="en-US" sz="1400" dirty="0">
                  <a:solidFill>
                    <a:srgbClr val="000000"/>
                  </a:solidFill>
                  <a:latin typeface="Arial" charset="0"/>
                </a:rPr>
                <a:t>Compiler options</a:t>
              </a:r>
            </a:p>
          </p:txBody>
        </p:sp>
        <p:sp>
          <p:nvSpPr>
            <p:cNvPr id="410693" name="Rectangle 69"/>
            <p:cNvSpPr>
              <a:spLocks noChangeArrowheads="1"/>
            </p:cNvSpPr>
            <p:nvPr/>
          </p:nvSpPr>
          <p:spPr bwMode="auto">
            <a:xfrm>
              <a:off x="2190" y="2164"/>
              <a:ext cx="635" cy="182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130013" tIns="65007" rIns="130013" bIns="65007"/>
            <a:lstStyle/>
            <a:p>
              <a:pPr marL="521326" indent="-521326" algn="ctr" defTabSz="315922">
                <a:lnSpc>
                  <a:spcPct val="70000"/>
                </a:lnSpc>
                <a:spcAft>
                  <a:spcPts val="703"/>
                </a:spcAft>
                <a:buClr>
                  <a:srgbClr val="212466"/>
                </a:buClr>
                <a:buSzPct val="171000"/>
              </a:pPr>
              <a:r>
                <a:rPr lang="en-US" sz="1500">
                  <a:solidFill>
                    <a:srgbClr val="000000"/>
                  </a:solidFill>
                  <a:latin typeface="Arial" charset="0"/>
                </a:rPr>
                <a:t>PAPI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13976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106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-27384"/>
            <a:ext cx="8928992" cy="792088"/>
          </a:xfrm>
        </p:spPr>
        <p:txBody>
          <a:bodyPr/>
          <a:lstStyle/>
          <a:p>
            <a:r>
              <a:rPr lang="en-US" dirty="0" smtClean="0"/>
              <a:t>Performance Analytics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Dominant practice</a:t>
            </a:r>
          </a:p>
          <a:p>
            <a:pPr lvl="1"/>
            <a:r>
              <a:rPr lang="en-US" dirty="0" smtClean="0"/>
              <a:t>We focus a lot on capturing a lot of data</a:t>
            </a:r>
          </a:p>
          <a:p>
            <a:pPr lvl="1"/>
            <a:r>
              <a:rPr lang="en-US" dirty="0" smtClean="0"/>
              <a:t>but we present either everything or first order statistics</a:t>
            </a:r>
          </a:p>
          <a:p>
            <a:pPr lvl="1"/>
            <a:r>
              <a:rPr lang="en-US" dirty="0"/>
              <a:t>a</a:t>
            </a:r>
            <a:r>
              <a:rPr lang="en-US" dirty="0" smtClean="0"/>
              <a:t>nd require new experiments without squeezing the potential information from the previous one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Need for performance analytics </a:t>
            </a:r>
          </a:p>
          <a:p>
            <a:pPr lvl="1"/>
            <a:r>
              <a:rPr lang="en-US" dirty="0"/>
              <a:t>Leveraging techniques from data analytics, mining, signal processing, life sciences,…</a:t>
            </a:r>
          </a:p>
          <a:p>
            <a:pPr lvl="1"/>
            <a:r>
              <a:rPr lang="en-US" dirty="0" smtClean="0"/>
              <a:t>towards insight</a:t>
            </a:r>
          </a:p>
          <a:p>
            <a:pPr lvl="1"/>
            <a:r>
              <a:rPr lang="en-US" dirty="0"/>
              <a:t>a</a:t>
            </a:r>
            <a:r>
              <a:rPr lang="en-US" dirty="0" smtClean="0"/>
              <a:t>nd models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744635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-27384"/>
            <a:ext cx="8928992" cy="792088"/>
          </a:xfrm>
        </p:spPr>
        <p:txBody>
          <a:bodyPr/>
          <a:lstStyle/>
          <a:p>
            <a:r>
              <a:rPr lang="en-US" dirty="0" smtClean="0"/>
              <a:t>Our Tools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21763" indent="-221763">
              <a:spcAft>
                <a:spcPts val="771"/>
              </a:spcAft>
              <a:buClr>
                <a:srgbClr val="000000"/>
              </a:buClr>
              <a:buSzPct val="45000"/>
              <a:tabLst>
                <a:tab pos="221763" algn="l"/>
                <a:tab pos="627849" algn="l"/>
                <a:tab pos="1035376" algn="l"/>
                <a:tab pos="1442901" algn="l"/>
                <a:tab pos="1850428" algn="l"/>
                <a:tab pos="2257953" algn="l"/>
                <a:tab pos="2665480" algn="l"/>
                <a:tab pos="3073005" algn="l"/>
                <a:tab pos="3480532" algn="l"/>
                <a:tab pos="3888057" algn="l"/>
                <a:tab pos="4295584" algn="l"/>
                <a:tab pos="4703109" algn="l"/>
                <a:tab pos="5110636" algn="l"/>
                <a:tab pos="5518161" algn="l"/>
                <a:tab pos="5925688" algn="l"/>
                <a:tab pos="6333213" algn="l"/>
                <a:tab pos="6740740" algn="l"/>
                <a:tab pos="7148265" algn="l"/>
                <a:tab pos="7555792" algn="l"/>
                <a:tab pos="7963318" algn="l"/>
                <a:tab pos="8370844" algn="l"/>
              </a:tabLst>
            </a:pPr>
            <a:r>
              <a:rPr lang="en-GB" sz="2800" dirty="0">
                <a:solidFill>
                  <a:srgbClr val="004586"/>
                </a:solidFill>
              </a:rPr>
              <a:t>Since 1991</a:t>
            </a:r>
          </a:p>
          <a:p>
            <a:pPr marL="221763" indent="-221763">
              <a:spcAft>
                <a:spcPts val="771"/>
              </a:spcAft>
              <a:buClr>
                <a:srgbClr val="000000"/>
              </a:buClr>
              <a:buSzPct val="45000"/>
              <a:tabLst>
                <a:tab pos="221763" algn="l"/>
                <a:tab pos="627849" algn="l"/>
                <a:tab pos="1035376" algn="l"/>
                <a:tab pos="1442901" algn="l"/>
                <a:tab pos="1850428" algn="l"/>
                <a:tab pos="2257953" algn="l"/>
                <a:tab pos="2665480" algn="l"/>
                <a:tab pos="3073005" algn="l"/>
                <a:tab pos="3480532" algn="l"/>
                <a:tab pos="3888057" algn="l"/>
                <a:tab pos="4295584" algn="l"/>
                <a:tab pos="4703109" algn="l"/>
                <a:tab pos="5110636" algn="l"/>
                <a:tab pos="5518161" algn="l"/>
                <a:tab pos="5925688" algn="l"/>
                <a:tab pos="6333213" algn="l"/>
                <a:tab pos="6740740" algn="l"/>
                <a:tab pos="7148265" algn="l"/>
                <a:tab pos="7555792" algn="l"/>
                <a:tab pos="7963318" algn="l"/>
                <a:tab pos="8370844" algn="l"/>
              </a:tabLst>
            </a:pPr>
            <a:r>
              <a:rPr lang="en-GB" sz="2800" dirty="0">
                <a:solidFill>
                  <a:srgbClr val="004586"/>
                </a:solidFill>
              </a:rPr>
              <a:t>Based on traces</a:t>
            </a:r>
          </a:p>
          <a:p>
            <a:pPr marL="221763" indent="-221763">
              <a:spcAft>
                <a:spcPts val="771"/>
              </a:spcAft>
              <a:buClr>
                <a:srgbClr val="000000"/>
              </a:buClr>
              <a:buSzPct val="45000"/>
              <a:tabLst>
                <a:tab pos="221763" algn="l"/>
                <a:tab pos="627849" algn="l"/>
                <a:tab pos="1035376" algn="l"/>
                <a:tab pos="1442901" algn="l"/>
                <a:tab pos="1850428" algn="l"/>
                <a:tab pos="2257953" algn="l"/>
                <a:tab pos="2665480" algn="l"/>
                <a:tab pos="3073005" algn="l"/>
                <a:tab pos="3480532" algn="l"/>
                <a:tab pos="3888057" algn="l"/>
                <a:tab pos="4295584" algn="l"/>
                <a:tab pos="4703109" algn="l"/>
                <a:tab pos="5110636" algn="l"/>
                <a:tab pos="5518161" algn="l"/>
                <a:tab pos="5925688" algn="l"/>
                <a:tab pos="6333213" algn="l"/>
                <a:tab pos="6740740" algn="l"/>
                <a:tab pos="7148265" algn="l"/>
                <a:tab pos="7555792" algn="l"/>
                <a:tab pos="7963318" algn="l"/>
                <a:tab pos="8370844" algn="l"/>
              </a:tabLst>
            </a:pPr>
            <a:r>
              <a:rPr lang="en-GB" sz="2800" dirty="0">
                <a:solidFill>
                  <a:srgbClr val="004586"/>
                </a:solidFill>
              </a:rPr>
              <a:t>Open </a:t>
            </a:r>
            <a:r>
              <a:rPr lang="en-GB" sz="2800" dirty="0" smtClean="0">
                <a:solidFill>
                  <a:srgbClr val="004586"/>
                </a:solidFill>
              </a:rPr>
              <a:t>Source</a:t>
            </a:r>
          </a:p>
          <a:p>
            <a:pPr marL="621813" lvl="1" indent="-221763">
              <a:lnSpc>
                <a:spcPct val="81000"/>
              </a:lnSpc>
              <a:spcAft>
                <a:spcPts val="771"/>
              </a:spcAft>
              <a:buClr>
                <a:srgbClr val="000000"/>
              </a:buClr>
              <a:buSzPct val="45000"/>
              <a:tabLst>
                <a:tab pos="221763" algn="l"/>
                <a:tab pos="627849" algn="l"/>
                <a:tab pos="1035376" algn="l"/>
                <a:tab pos="1442901" algn="l"/>
                <a:tab pos="1850428" algn="l"/>
                <a:tab pos="2257953" algn="l"/>
                <a:tab pos="2665480" algn="l"/>
                <a:tab pos="3073005" algn="l"/>
                <a:tab pos="3480532" algn="l"/>
                <a:tab pos="3888057" algn="l"/>
                <a:tab pos="4295584" algn="l"/>
                <a:tab pos="4703109" algn="l"/>
                <a:tab pos="5110636" algn="l"/>
                <a:tab pos="5518161" algn="l"/>
                <a:tab pos="5925688" algn="l"/>
                <a:tab pos="6333213" algn="l"/>
                <a:tab pos="6740740" algn="l"/>
                <a:tab pos="7148265" algn="l"/>
                <a:tab pos="7555792" algn="l"/>
                <a:tab pos="7963318" algn="l"/>
                <a:tab pos="8370844" algn="l"/>
              </a:tabLst>
            </a:pPr>
            <a:r>
              <a:rPr lang="en-GB" sz="2100" dirty="0" smtClean="0">
                <a:solidFill>
                  <a:srgbClr val="000000"/>
                </a:solidFill>
              </a:rPr>
              <a:t>http</a:t>
            </a:r>
            <a:r>
              <a:rPr lang="en-GB" sz="2100" dirty="0">
                <a:solidFill>
                  <a:srgbClr val="000000"/>
                </a:solidFill>
              </a:rPr>
              <a:t>://</a:t>
            </a:r>
            <a:r>
              <a:rPr lang="en-GB" sz="2100" dirty="0" smtClean="0">
                <a:solidFill>
                  <a:srgbClr val="000000"/>
                </a:solidFill>
              </a:rPr>
              <a:t>www.bsc.es/paraver</a:t>
            </a:r>
            <a:endParaRPr lang="en-GB" sz="2900" dirty="0">
              <a:solidFill>
                <a:srgbClr val="004586"/>
              </a:solidFill>
            </a:endParaRPr>
          </a:p>
          <a:p>
            <a:pPr marL="221763" indent="-221763">
              <a:spcAft>
                <a:spcPts val="771"/>
              </a:spcAft>
              <a:buClr>
                <a:srgbClr val="000000"/>
              </a:buClr>
              <a:buSzPct val="45000"/>
              <a:tabLst>
                <a:tab pos="221763" algn="l"/>
                <a:tab pos="627849" algn="l"/>
                <a:tab pos="1035376" algn="l"/>
                <a:tab pos="1442901" algn="l"/>
                <a:tab pos="1850428" algn="l"/>
                <a:tab pos="2257953" algn="l"/>
                <a:tab pos="2665480" algn="l"/>
                <a:tab pos="3073005" algn="l"/>
                <a:tab pos="3480532" algn="l"/>
                <a:tab pos="3888057" algn="l"/>
                <a:tab pos="4295584" algn="l"/>
                <a:tab pos="4703109" algn="l"/>
                <a:tab pos="5110636" algn="l"/>
                <a:tab pos="5518161" algn="l"/>
                <a:tab pos="5925688" algn="l"/>
                <a:tab pos="6333213" algn="l"/>
                <a:tab pos="6740740" algn="l"/>
                <a:tab pos="7148265" algn="l"/>
                <a:tab pos="7555792" algn="l"/>
                <a:tab pos="7963318" algn="l"/>
                <a:tab pos="8370844" algn="l"/>
              </a:tabLst>
            </a:pPr>
            <a:r>
              <a:rPr lang="en-GB" sz="2800" dirty="0">
                <a:solidFill>
                  <a:srgbClr val="004586"/>
                </a:solidFill>
              </a:rPr>
              <a:t>Core </a:t>
            </a:r>
            <a:r>
              <a:rPr lang="en-GB" sz="2800" dirty="0" smtClean="0">
                <a:solidFill>
                  <a:srgbClr val="004586"/>
                </a:solidFill>
              </a:rPr>
              <a:t>tools:</a:t>
            </a:r>
          </a:p>
          <a:p>
            <a:pPr marL="621813" lvl="1" indent="-221763">
              <a:lnSpc>
                <a:spcPct val="81000"/>
              </a:lnSpc>
              <a:spcAft>
                <a:spcPts val="771"/>
              </a:spcAft>
              <a:buClr>
                <a:srgbClr val="000000"/>
              </a:buClr>
              <a:buSzPct val="45000"/>
              <a:tabLst>
                <a:tab pos="221763" algn="l"/>
                <a:tab pos="627849" algn="l"/>
                <a:tab pos="1035376" algn="l"/>
                <a:tab pos="1442901" algn="l"/>
                <a:tab pos="1850428" algn="l"/>
                <a:tab pos="2257953" algn="l"/>
                <a:tab pos="2665480" algn="l"/>
                <a:tab pos="3073005" algn="l"/>
                <a:tab pos="3480532" algn="l"/>
                <a:tab pos="3888057" algn="l"/>
                <a:tab pos="4295584" algn="l"/>
                <a:tab pos="4703109" algn="l"/>
                <a:tab pos="5110636" algn="l"/>
                <a:tab pos="5518161" algn="l"/>
                <a:tab pos="5925688" algn="l"/>
                <a:tab pos="6333213" algn="l"/>
                <a:tab pos="6740740" algn="l"/>
                <a:tab pos="7148265" algn="l"/>
                <a:tab pos="7555792" algn="l"/>
                <a:tab pos="7963318" algn="l"/>
                <a:tab pos="8370844" algn="l"/>
              </a:tabLst>
            </a:pPr>
            <a:r>
              <a:rPr lang="en-GB" sz="2100" dirty="0" err="1" smtClean="0">
                <a:solidFill>
                  <a:srgbClr val="000000"/>
                </a:solidFill>
              </a:rPr>
              <a:t>Paraver</a:t>
            </a:r>
            <a:r>
              <a:rPr lang="en-GB" sz="2100" dirty="0" smtClean="0">
                <a:solidFill>
                  <a:srgbClr val="000000"/>
                </a:solidFill>
              </a:rPr>
              <a:t> </a:t>
            </a:r>
            <a:r>
              <a:rPr lang="en-GB" sz="2100" dirty="0">
                <a:solidFill>
                  <a:srgbClr val="000000"/>
                </a:solidFill>
              </a:rPr>
              <a:t>(</a:t>
            </a:r>
            <a:r>
              <a:rPr lang="en-GB" sz="2100" dirty="0" err="1">
                <a:solidFill>
                  <a:srgbClr val="000000"/>
                </a:solidFill>
              </a:rPr>
              <a:t>paramedir</a:t>
            </a:r>
            <a:r>
              <a:rPr lang="en-GB" sz="2100" dirty="0">
                <a:solidFill>
                  <a:srgbClr val="000000"/>
                </a:solidFill>
              </a:rPr>
              <a:t>) – offline trace </a:t>
            </a:r>
            <a:r>
              <a:rPr lang="en-GB" sz="2100" dirty="0" smtClean="0">
                <a:solidFill>
                  <a:srgbClr val="000000"/>
                </a:solidFill>
              </a:rPr>
              <a:t>analysis</a:t>
            </a:r>
          </a:p>
          <a:p>
            <a:pPr marL="621813" lvl="1" indent="-221763">
              <a:lnSpc>
                <a:spcPct val="81000"/>
              </a:lnSpc>
              <a:spcAft>
                <a:spcPts val="771"/>
              </a:spcAft>
              <a:buClr>
                <a:srgbClr val="000000"/>
              </a:buClr>
              <a:buSzPct val="45000"/>
              <a:tabLst>
                <a:tab pos="221763" algn="l"/>
                <a:tab pos="627849" algn="l"/>
                <a:tab pos="1035376" algn="l"/>
                <a:tab pos="1442901" algn="l"/>
                <a:tab pos="1850428" algn="l"/>
                <a:tab pos="2257953" algn="l"/>
                <a:tab pos="2665480" algn="l"/>
                <a:tab pos="3073005" algn="l"/>
                <a:tab pos="3480532" algn="l"/>
                <a:tab pos="3888057" algn="l"/>
                <a:tab pos="4295584" algn="l"/>
                <a:tab pos="4703109" algn="l"/>
                <a:tab pos="5110636" algn="l"/>
                <a:tab pos="5518161" algn="l"/>
                <a:tab pos="5925688" algn="l"/>
                <a:tab pos="6333213" algn="l"/>
                <a:tab pos="6740740" algn="l"/>
                <a:tab pos="7148265" algn="l"/>
                <a:tab pos="7555792" algn="l"/>
                <a:tab pos="7963318" algn="l"/>
                <a:tab pos="8370844" algn="l"/>
              </a:tabLst>
            </a:pPr>
            <a:r>
              <a:rPr lang="en-GB" sz="2100" dirty="0" err="1">
                <a:solidFill>
                  <a:srgbClr val="000000"/>
                </a:solidFill>
              </a:rPr>
              <a:t>Dimemas</a:t>
            </a:r>
            <a:r>
              <a:rPr lang="en-GB" sz="2100" dirty="0">
                <a:solidFill>
                  <a:srgbClr val="000000"/>
                </a:solidFill>
              </a:rPr>
              <a:t> – message passing simulator</a:t>
            </a:r>
          </a:p>
          <a:p>
            <a:pPr marL="621813" lvl="1" indent="-221763">
              <a:lnSpc>
                <a:spcPct val="81000"/>
              </a:lnSpc>
              <a:spcAft>
                <a:spcPts val="771"/>
              </a:spcAft>
              <a:buClr>
                <a:srgbClr val="000000"/>
              </a:buClr>
              <a:buSzPct val="45000"/>
              <a:tabLst>
                <a:tab pos="221763" algn="l"/>
                <a:tab pos="627849" algn="l"/>
                <a:tab pos="1035376" algn="l"/>
                <a:tab pos="1442901" algn="l"/>
                <a:tab pos="1850428" algn="l"/>
                <a:tab pos="2257953" algn="l"/>
                <a:tab pos="2665480" algn="l"/>
                <a:tab pos="3073005" algn="l"/>
                <a:tab pos="3480532" algn="l"/>
                <a:tab pos="3888057" algn="l"/>
                <a:tab pos="4295584" algn="l"/>
                <a:tab pos="4703109" algn="l"/>
                <a:tab pos="5110636" algn="l"/>
                <a:tab pos="5518161" algn="l"/>
                <a:tab pos="5925688" algn="l"/>
                <a:tab pos="6333213" algn="l"/>
                <a:tab pos="6740740" algn="l"/>
                <a:tab pos="7148265" algn="l"/>
                <a:tab pos="7555792" algn="l"/>
                <a:tab pos="7963318" algn="l"/>
                <a:tab pos="8370844" algn="l"/>
              </a:tabLst>
            </a:pPr>
            <a:r>
              <a:rPr lang="en-GB" sz="2100" dirty="0" err="1">
                <a:solidFill>
                  <a:srgbClr val="000000"/>
                </a:solidFill>
              </a:rPr>
              <a:t>Extrae</a:t>
            </a:r>
            <a:r>
              <a:rPr lang="en-GB" sz="2100" dirty="0">
                <a:solidFill>
                  <a:srgbClr val="000000"/>
                </a:solidFill>
              </a:rPr>
              <a:t> – </a:t>
            </a:r>
            <a:r>
              <a:rPr lang="en-GB" sz="2100" dirty="0" smtClean="0">
                <a:solidFill>
                  <a:srgbClr val="000000"/>
                </a:solidFill>
              </a:rPr>
              <a:t>instrumentation</a:t>
            </a:r>
            <a:endParaRPr lang="en-GB" sz="2900" dirty="0">
              <a:solidFill>
                <a:srgbClr val="004586"/>
              </a:solidFill>
            </a:endParaRPr>
          </a:p>
          <a:p>
            <a:pPr marL="221763" indent="-221763">
              <a:spcAft>
                <a:spcPts val="771"/>
              </a:spcAft>
              <a:buClr>
                <a:srgbClr val="000000"/>
              </a:buClr>
              <a:buSzPct val="45000"/>
              <a:tabLst>
                <a:tab pos="221763" algn="l"/>
                <a:tab pos="627849" algn="l"/>
                <a:tab pos="1035376" algn="l"/>
                <a:tab pos="1442901" algn="l"/>
                <a:tab pos="1850428" algn="l"/>
                <a:tab pos="2257953" algn="l"/>
                <a:tab pos="2665480" algn="l"/>
                <a:tab pos="3073005" algn="l"/>
                <a:tab pos="3480532" algn="l"/>
                <a:tab pos="3888057" algn="l"/>
                <a:tab pos="4295584" algn="l"/>
                <a:tab pos="4703109" algn="l"/>
                <a:tab pos="5110636" algn="l"/>
                <a:tab pos="5518161" algn="l"/>
                <a:tab pos="5925688" algn="l"/>
                <a:tab pos="6333213" algn="l"/>
                <a:tab pos="6740740" algn="l"/>
                <a:tab pos="7148265" algn="l"/>
                <a:tab pos="7555792" algn="l"/>
                <a:tab pos="7963318" algn="l"/>
                <a:tab pos="8370844" algn="l"/>
              </a:tabLst>
            </a:pPr>
            <a:r>
              <a:rPr lang="en-GB" sz="2800" dirty="0" smtClean="0">
                <a:solidFill>
                  <a:srgbClr val="004586"/>
                </a:solidFill>
              </a:rPr>
              <a:t>Focus</a:t>
            </a:r>
          </a:p>
          <a:p>
            <a:pPr marL="621813" lvl="1" indent="-221763">
              <a:lnSpc>
                <a:spcPct val="81000"/>
              </a:lnSpc>
              <a:spcAft>
                <a:spcPts val="771"/>
              </a:spcAft>
              <a:buClr>
                <a:srgbClr val="000000"/>
              </a:buClr>
              <a:buSzPct val="45000"/>
              <a:tabLst>
                <a:tab pos="221763" algn="l"/>
                <a:tab pos="627849" algn="l"/>
                <a:tab pos="1035376" algn="l"/>
                <a:tab pos="1442901" algn="l"/>
                <a:tab pos="1850428" algn="l"/>
                <a:tab pos="2257953" algn="l"/>
                <a:tab pos="2665480" algn="l"/>
                <a:tab pos="3073005" algn="l"/>
                <a:tab pos="3480532" algn="l"/>
                <a:tab pos="3888057" algn="l"/>
                <a:tab pos="4295584" algn="l"/>
                <a:tab pos="4703109" algn="l"/>
                <a:tab pos="5110636" algn="l"/>
                <a:tab pos="5518161" algn="l"/>
                <a:tab pos="5925688" algn="l"/>
                <a:tab pos="6333213" algn="l"/>
                <a:tab pos="6740740" algn="l"/>
                <a:tab pos="7148265" algn="l"/>
                <a:tab pos="7555792" algn="l"/>
                <a:tab pos="7963318" algn="l"/>
                <a:tab pos="8370844" algn="l"/>
              </a:tabLst>
            </a:pPr>
            <a:r>
              <a:rPr lang="en-GB" sz="2100" dirty="0" smtClean="0">
                <a:solidFill>
                  <a:srgbClr val="000000"/>
                </a:solidFill>
              </a:rPr>
              <a:t>Detail</a:t>
            </a:r>
            <a:r>
              <a:rPr lang="en-GB" sz="2100" dirty="0">
                <a:solidFill>
                  <a:srgbClr val="000000"/>
                </a:solidFill>
              </a:rPr>
              <a:t>, flexibility, </a:t>
            </a:r>
            <a:r>
              <a:rPr lang="en-GB" sz="2100" dirty="0" smtClean="0">
                <a:solidFill>
                  <a:srgbClr val="000000"/>
                </a:solidFill>
              </a:rPr>
              <a:t>intelligence</a:t>
            </a:r>
            <a:endParaRPr lang="en-GB" sz="2100" dirty="0">
              <a:solidFill>
                <a:srgbClr val="000000"/>
              </a:solidFill>
            </a:endParaRP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28480" y="923138"/>
            <a:ext cx="3398400" cy="13955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021441" y="2433856"/>
            <a:ext cx="1980000" cy="22365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658560" y="4785623"/>
            <a:ext cx="2028960" cy="15827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74486251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6941" name="Picture 45" descr="general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328" y="6093296"/>
            <a:ext cx="803770" cy="603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6898" name="Rectangle 2"/>
          <p:cNvSpPr>
            <a:spLocks noGrp="1" noChangeArrowheads="1"/>
          </p:cNvSpPr>
          <p:nvPr>
            <p:ph type="title"/>
          </p:nvPr>
        </p:nvSpPr>
        <p:spPr>
          <a:xfrm>
            <a:off x="107504" y="-27384"/>
            <a:ext cx="8928992" cy="792088"/>
          </a:xfrm>
        </p:spPr>
        <p:txBody>
          <a:bodyPr/>
          <a:lstStyle/>
          <a:p>
            <a:r>
              <a:rPr lang="en-US" dirty="0" smtClean="0"/>
              <a:t>BSC </a:t>
            </a:r>
            <a:r>
              <a:rPr lang="en-US" dirty="0"/>
              <a:t>– tools framework</a:t>
            </a:r>
          </a:p>
        </p:txBody>
      </p:sp>
      <p:cxnSp>
        <p:nvCxnSpPr>
          <p:cNvPr id="336904" name="AutoShape 8"/>
          <p:cNvCxnSpPr>
            <a:cxnSpLocks noChangeAspect="1" noChangeShapeType="1"/>
            <a:stCxn id="336901" idx="0"/>
            <a:endCxn id="336951" idx="1"/>
          </p:cNvCxnSpPr>
          <p:nvPr/>
        </p:nvCxnSpPr>
        <p:spPr bwMode="auto">
          <a:xfrm rot="16200000" flipH="1" flipV="1">
            <a:off x="5907407" y="1882212"/>
            <a:ext cx="288870" cy="1390914"/>
          </a:xfrm>
          <a:prstGeom prst="curvedConnector3">
            <a:avLst>
              <a:gd name="adj1" fmla="val -79136"/>
            </a:avLst>
          </a:prstGeom>
          <a:noFill/>
          <a:ln w="9525">
            <a:solidFill>
              <a:schemeClr val="bg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6938" name="AutoShape 42"/>
          <p:cNvCxnSpPr>
            <a:cxnSpLocks noChangeAspect="1" noChangeShapeType="1"/>
            <a:stCxn id="337035" idx="3"/>
            <a:endCxn id="336980" idx="2"/>
          </p:cNvCxnSpPr>
          <p:nvPr/>
        </p:nvCxnSpPr>
        <p:spPr bwMode="auto">
          <a:xfrm>
            <a:off x="1806835" y="1934424"/>
            <a:ext cx="748941" cy="265965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rgbClr val="00005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36943" name="AutoShape 47"/>
          <p:cNvSpPr>
            <a:spLocks noChangeAspect="1" noChangeArrowheads="1"/>
          </p:cNvSpPr>
          <p:nvPr/>
        </p:nvSpPr>
        <p:spPr bwMode="auto">
          <a:xfrm>
            <a:off x="6253770" y="5517232"/>
            <a:ext cx="1891667" cy="204311"/>
          </a:xfrm>
          <a:prstGeom prst="roundRect">
            <a:avLst>
              <a:gd name="adj" fmla="val 16667"/>
            </a:avLst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en-US" sz="1200" dirty="0" smtClean="0"/>
              <a:t>CUBE, </a:t>
            </a:r>
            <a:r>
              <a:rPr lang="en-US" sz="1200" dirty="0" err="1" smtClean="0"/>
              <a:t>gnuplot</a:t>
            </a:r>
            <a:r>
              <a:rPr lang="en-US" sz="1200" dirty="0" smtClean="0"/>
              <a:t>, vi…</a:t>
            </a:r>
          </a:p>
        </p:txBody>
      </p:sp>
      <p:pic>
        <p:nvPicPr>
          <p:cNvPr id="336946" name="Picture 50" descr="transmission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5419" y="5733256"/>
            <a:ext cx="1123045" cy="304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6951" name="AutoShape 55"/>
          <p:cNvSpPr>
            <a:spLocks noChangeArrowheads="1"/>
          </p:cNvSpPr>
          <p:nvPr/>
        </p:nvSpPr>
        <p:spPr bwMode="auto">
          <a:xfrm>
            <a:off x="5115254" y="2722104"/>
            <a:ext cx="482262" cy="634026"/>
          </a:xfrm>
          <a:prstGeom prst="can">
            <a:avLst>
              <a:gd name="adj" fmla="val 30556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lnSpc>
                <a:spcPts val="900"/>
              </a:lnSpc>
            </a:pPr>
            <a:r>
              <a:rPr lang="en-US" sz="1100" dirty="0" smtClean="0"/>
              <a:t>.</a:t>
            </a:r>
            <a:r>
              <a:rPr lang="en-US" sz="1100" dirty="0" err="1" smtClean="0"/>
              <a:t>prv</a:t>
            </a:r>
            <a:endParaRPr lang="en-US" sz="1100" dirty="0" smtClean="0"/>
          </a:p>
          <a:p>
            <a:pPr algn="ctr">
              <a:lnSpc>
                <a:spcPts val="900"/>
              </a:lnSpc>
            </a:pPr>
            <a:r>
              <a:rPr lang="en-US" sz="1100" dirty="0" smtClean="0"/>
              <a:t>+</a:t>
            </a:r>
          </a:p>
          <a:p>
            <a:pPr algn="ctr">
              <a:lnSpc>
                <a:spcPts val="900"/>
              </a:lnSpc>
            </a:pPr>
            <a:r>
              <a:rPr lang="en-US" sz="1100" dirty="0" smtClean="0"/>
              <a:t>.</a:t>
            </a:r>
            <a:r>
              <a:rPr lang="en-US" sz="1100" dirty="0" err="1" smtClean="0"/>
              <a:t>pcf</a:t>
            </a:r>
            <a:endParaRPr lang="en-US" sz="1100" dirty="0" smtClean="0"/>
          </a:p>
        </p:txBody>
      </p:sp>
      <p:cxnSp>
        <p:nvCxnSpPr>
          <p:cNvPr id="336953" name="AutoShape 57"/>
          <p:cNvCxnSpPr>
            <a:cxnSpLocks noChangeAspect="1" noChangeShapeType="1"/>
            <a:stCxn id="293" idx="2"/>
            <a:endCxn id="336943" idx="0"/>
          </p:cNvCxnSpPr>
          <p:nvPr/>
        </p:nvCxnSpPr>
        <p:spPr bwMode="auto">
          <a:xfrm rot="5400000">
            <a:off x="7175160" y="5396391"/>
            <a:ext cx="145285" cy="96396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rgbClr val="00005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36955" name="AutoShape 59"/>
          <p:cNvSpPr>
            <a:spLocks noChangeArrowheads="1"/>
          </p:cNvSpPr>
          <p:nvPr/>
        </p:nvSpPr>
        <p:spPr bwMode="auto">
          <a:xfrm>
            <a:off x="2051720" y="3533918"/>
            <a:ext cx="482262" cy="481166"/>
          </a:xfrm>
          <a:prstGeom prst="can">
            <a:avLst>
              <a:gd name="adj" fmla="val 27083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sz="1600" dirty="0" smtClean="0"/>
              <a:t>.</a:t>
            </a:r>
            <a:r>
              <a:rPr lang="en-US" sz="1600" dirty="0" err="1" smtClean="0"/>
              <a:t>trf</a:t>
            </a:r>
            <a:endParaRPr lang="en-US" sz="1600" dirty="0"/>
          </a:p>
        </p:txBody>
      </p:sp>
      <p:cxnSp>
        <p:nvCxnSpPr>
          <p:cNvPr id="336958" name="AutoShape 62"/>
          <p:cNvCxnSpPr>
            <a:cxnSpLocks noChangeAspect="1" noChangeShapeType="1"/>
            <a:stCxn id="337044" idx="1"/>
            <a:endCxn id="336905" idx="2"/>
          </p:cNvCxnSpPr>
          <p:nvPr/>
        </p:nvCxnSpPr>
        <p:spPr bwMode="auto">
          <a:xfrm rot="5400000" flipH="1" flipV="1">
            <a:off x="3101534" y="4233331"/>
            <a:ext cx="169189" cy="1670859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rgbClr val="00005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36959" name="AutoShape 63"/>
          <p:cNvSpPr>
            <a:spLocks noChangeAspect="1" noChangeArrowheads="1"/>
          </p:cNvSpPr>
          <p:nvPr/>
        </p:nvSpPr>
        <p:spPr bwMode="auto">
          <a:xfrm>
            <a:off x="2771800" y="2728990"/>
            <a:ext cx="1146696" cy="408623"/>
          </a:xfrm>
          <a:prstGeom prst="roundRect">
            <a:avLst>
              <a:gd name="adj" fmla="val 16667"/>
            </a:avLst>
          </a:prstGeom>
          <a:solidFill>
            <a:srgbClr val="FBAA9D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189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en-US" sz="1200" dirty="0">
                <a:latin typeface="Arial" charset="0"/>
              </a:rPr>
              <a:t>Time Analysis, filters</a:t>
            </a:r>
          </a:p>
        </p:txBody>
      </p:sp>
      <p:cxnSp>
        <p:nvCxnSpPr>
          <p:cNvPr id="336960" name="AutoShape 64"/>
          <p:cNvCxnSpPr>
            <a:cxnSpLocks noChangeAspect="1" noChangeShapeType="1"/>
            <a:stCxn id="336980" idx="3"/>
            <a:endCxn id="336959" idx="0"/>
          </p:cNvCxnSpPr>
          <p:nvPr/>
        </p:nvCxnSpPr>
        <p:spPr bwMode="auto">
          <a:xfrm rot="16200000" flipH="1">
            <a:off x="3021071" y="2404913"/>
            <a:ext cx="233874" cy="414279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rgbClr val="00005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84" name="Group 183"/>
          <p:cNvGrpSpPr/>
          <p:nvPr/>
        </p:nvGrpSpPr>
        <p:grpSpPr>
          <a:xfrm>
            <a:off x="7877514" y="2433234"/>
            <a:ext cx="589431" cy="535868"/>
            <a:chOff x="7070943" y="2197061"/>
            <a:chExt cx="589431" cy="535868"/>
          </a:xfrm>
        </p:grpSpPr>
        <p:grpSp>
          <p:nvGrpSpPr>
            <p:cNvPr id="336961" name="Group 65"/>
            <p:cNvGrpSpPr>
              <a:grpSpLocks/>
            </p:cNvGrpSpPr>
            <p:nvPr/>
          </p:nvGrpSpPr>
          <p:grpSpPr bwMode="auto">
            <a:xfrm>
              <a:off x="7070943" y="2197061"/>
              <a:ext cx="267923" cy="214347"/>
              <a:chOff x="2704" y="2112"/>
              <a:chExt cx="576" cy="624"/>
            </a:xfrm>
          </p:grpSpPr>
          <p:sp>
            <p:nvSpPr>
              <p:cNvPr id="336962" name="AutoShape 66"/>
              <p:cNvSpPr>
                <a:spLocks noChangeArrowheads="1"/>
              </p:cNvSpPr>
              <p:nvPr/>
            </p:nvSpPr>
            <p:spPr bwMode="auto">
              <a:xfrm>
                <a:off x="2704" y="2112"/>
                <a:ext cx="576" cy="624"/>
              </a:xfrm>
              <a:prstGeom prst="can">
                <a:avLst>
                  <a:gd name="adj" fmla="val 27083"/>
                </a:avLst>
              </a:prstGeom>
              <a:solidFill>
                <a:schemeClr val="bg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6963" name="Text Box 67"/>
              <p:cNvSpPr txBox="1">
                <a:spLocks noChangeAspect="1" noChangeArrowheads="1"/>
              </p:cNvSpPr>
              <p:nvPr/>
            </p:nvSpPr>
            <p:spPr bwMode="auto">
              <a:xfrm>
                <a:off x="2752" y="2340"/>
                <a:ext cx="487" cy="1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8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 anchorCtr="1">
                <a:spAutoFit/>
              </a:bodyPr>
              <a:lstStyle>
                <a:lvl1pPr defTabSz="1300163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650875" defTabSz="1300163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300163" defTabSz="1300163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951038" defTabSz="1300163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600325" defTabSz="1300163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3057525" defTabSz="130016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3514725" defTabSz="130016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971925" defTabSz="130016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4429125" defTabSz="130016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algn="ctr">
                  <a:lnSpc>
                    <a:spcPct val="60000"/>
                  </a:lnSpc>
                  <a:spcBef>
                    <a:spcPct val="50000"/>
                  </a:spcBef>
                </a:pPr>
                <a:endParaRPr lang="ca-ES" sz="700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charset="0"/>
                </a:endParaRPr>
              </a:p>
            </p:txBody>
          </p:sp>
        </p:grpSp>
        <p:grpSp>
          <p:nvGrpSpPr>
            <p:cNvPr id="336964" name="Group 68"/>
            <p:cNvGrpSpPr>
              <a:grpSpLocks/>
            </p:cNvGrpSpPr>
            <p:nvPr/>
          </p:nvGrpSpPr>
          <p:grpSpPr bwMode="auto">
            <a:xfrm>
              <a:off x="7178112" y="2304234"/>
              <a:ext cx="267923" cy="214347"/>
              <a:chOff x="2704" y="2112"/>
              <a:chExt cx="576" cy="624"/>
            </a:xfrm>
          </p:grpSpPr>
          <p:sp>
            <p:nvSpPr>
              <p:cNvPr id="336965" name="AutoShape 69"/>
              <p:cNvSpPr>
                <a:spLocks noChangeArrowheads="1"/>
              </p:cNvSpPr>
              <p:nvPr/>
            </p:nvSpPr>
            <p:spPr bwMode="auto">
              <a:xfrm>
                <a:off x="2704" y="2112"/>
                <a:ext cx="576" cy="624"/>
              </a:xfrm>
              <a:prstGeom prst="can">
                <a:avLst>
                  <a:gd name="adj" fmla="val 27083"/>
                </a:avLst>
              </a:prstGeom>
              <a:solidFill>
                <a:schemeClr val="bg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6966" name="Text Box 70"/>
              <p:cNvSpPr txBox="1">
                <a:spLocks noChangeAspect="1" noChangeArrowheads="1"/>
              </p:cNvSpPr>
              <p:nvPr/>
            </p:nvSpPr>
            <p:spPr bwMode="auto">
              <a:xfrm>
                <a:off x="2752" y="2340"/>
                <a:ext cx="487" cy="1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8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 anchorCtr="1">
                <a:spAutoFit/>
              </a:bodyPr>
              <a:lstStyle>
                <a:lvl1pPr defTabSz="1300163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650875" defTabSz="1300163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300163" defTabSz="1300163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951038" defTabSz="1300163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600325" defTabSz="1300163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3057525" defTabSz="130016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3514725" defTabSz="130016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971925" defTabSz="130016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4429125" defTabSz="130016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algn="ctr">
                  <a:lnSpc>
                    <a:spcPct val="60000"/>
                  </a:lnSpc>
                  <a:spcBef>
                    <a:spcPct val="50000"/>
                  </a:spcBef>
                </a:pPr>
                <a:endParaRPr lang="ca-ES" sz="700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charset="0"/>
                </a:endParaRPr>
              </a:p>
            </p:txBody>
          </p:sp>
        </p:grpSp>
        <p:grpSp>
          <p:nvGrpSpPr>
            <p:cNvPr id="336967" name="Group 71"/>
            <p:cNvGrpSpPr>
              <a:grpSpLocks/>
            </p:cNvGrpSpPr>
            <p:nvPr/>
          </p:nvGrpSpPr>
          <p:grpSpPr bwMode="auto">
            <a:xfrm>
              <a:off x="7285282" y="2411408"/>
              <a:ext cx="267923" cy="214347"/>
              <a:chOff x="2704" y="2112"/>
              <a:chExt cx="576" cy="624"/>
            </a:xfrm>
          </p:grpSpPr>
          <p:sp>
            <p:nvSpPr>
              <p:cNvPr id="336968" name="AutoShape 72"/>
              <p:cNvSpPr>
                <a:spLocks noChangeArrowheads="1"/>
              </p:cNvSpPr>
              <p:nvPr/>
            </p:nvSpPr>
            <p:spPr bwMode="auto">
              <a:xfrm>
                <a:off x="2704" y="2112"/>
                <a:ext cx="576" cy="624"/>
              </a:xfrm>
              <a:prstGeom prst="can">
                <a:avLst>
                  <a:gd name="adj" fmla="val 27083"/>
                </a:avLst>
              </a:prstGeom>
              <a:solidFill>
                <a:schemeClr val="bg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6969" name="Text Box 73"/>
              <p:cNvSpPr txBox="1">
                <a:spLocks noChangeAspect="1" noChangeArrowheads="1"/>
              </p:cNvSpPr>
              <p:nvPr/>
            </p:nvSpPr>
            <p:spPr bwMode="auto">
              <a:xfrm>
                <a:off x="2752" y="2340"/>
                <a:ext cx="487" cy="1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8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 anchorCtr="1">
                <a:spAutoFit/>
              </a:bodyPr>
              <a:lstStyle>
                <a:lvl1pPr defTabSz="1300163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650875" defTabSz="1300163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300163" defTabSz="1300163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951038" defTabSz="1300163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600325" defTabSz="1300163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3057525" defTabSz="130016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3514725" defTabSz="130016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971925" defTabSz="130016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4429125" defTabSz="130016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algn="ctr">
                  <a:lnSpc>
                    <a:spcPct val="60000"/>
                  </a:lnSpc>
                  <a:spcBef>
                    <a:spcPct val="50000"/>
                  </a:spcBef>
                </a:pPr>
                <a:endParaRPr lang="ca-ES" sz="700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charset="0"/>
                </a:endParaRPr>
              </a:p>
            </p:txBody>
          </p:sp>
        </p:grpSp>
        <p:sp>
          <p:nvSpPr>
            <p:cNvPr id="336971" name="AutoShape 75"/>
            <p:cNvSpPr>
              <a:spLocks noChangeArrowheads="1"/>
            </p:cNvSpPr>
            <p:nvPr/>
          </p:nvSpPr>
          <p:spPr bwMode="auto">
            <a:xfrm>
              <a:off x="7392451" y="2518582"/>
              <a:ext cx="267923" cy="214347"/>
            </a:xfrm>
            <a:prstGeom prst="can">
              <a:avLst>
                <a:gd name="adj" fmla="val 27083"/>
              </a:avLst>
            </a:prstGeom>
            <a:solidFill>
              <a:schemeClr val="bg1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sz="1000" dirty="0" smtClean="0"/>
                <a:t>.</a:t>
              </a:r>
              <a:r>
                <a:rPr lang="en-US" sz="1000" dirty="0" err="1" smtClean="0"/>
                <a:t>cfg</a:t>
              </a:r>
              <a:endParaRPr lang="en-US" sz="1000" dirty="0"/>
            </a:p>
          </p:txBody>
        </p:sp>
      </p:grpSp>
      <p:cxnSp>
        <p:nvCxnSpPr>
          <p:cNvPr id="336973" name="AutoShape 77"/>
          <p:cNvCxnSpPr>
            <a:cxnSpLocks noChangeAspect="1" noChangeShapeType="1"/>
            <a:stCxn id="336971" idx="3"/>
            <a:endCxn id="336900" idx="3"/>
          </p:cNvCxnSpPr>
          <p:nvPr/>
        </p:nvCxnSpPr>
        <p:spPr bwMode="auto">
          <a:xfrm rot="5400000" flipH="1">
            <a:off x="7744189" y="2380308"/>
            <a:ext cx="25661" cy="1151929"/>
          </a:xfrm>
          <a:prstGeom prst="curvedConnector4">
            <a:avLst>
              <a:gd name="adj1" fmla="val -890846"/>
              <a:gd name="adj2" fmla="val 55815"/>
            </a:avLst>
          </a:prstGeom>
          <a:noFill/>
          <a:ln w="9525">
            <a:solidFill>
              <a:srgbClr val="00005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6974" name="AutoShape 78"/>
          <p:cNvCxnSpPr>
            <a:cxnSpLocks noChangeAspect="1" noChangeShapeType="1"/>
            <a:stCxn id="336951" idx="3"/>
            <a:endCxn id="336976" idx="0"/>
          </p:cNvCxnSpPr>
          <p:nvPr/>
        </p:nvCxnSpPr>
        <p:spPr bwMode="auto">
          <a:xfrm rot="16200000" flipH="1">
            <a:off x="6546209" y="2166305"/>
            <a:ext cx="334373" cy="2714021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rgbClr val="00005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36976" name="AutoShape 80"/>
          <p:cNvSpPr>
            <a:spLocks noChangeAspect="1" noChangeArrowheads="1"/>
          </p:cNvSpPr>
          <p:nvPr/>
        </p:nvSpPr>
        <p:spPr bwMode="auto">
          <a:xfrm>
            <a:off x="7578654" y="3690503"/>
            <a:ext cx="983503" cy="238363"/>
          </a:xfrm>
          <a:prstGeom prst="roundRect">
            <a:avLst>
              <a:gd name="adj" fmla="val 16667"/>
            </a:avLst>
          </a:prstGeom>
          <a:solidFill>
            <a:srgbClr val="FBAA9D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189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en-US" sz="1400" b="1" dirty="0" err="1" smtClean="0"/>
              <a:t>Paramedir</a:t>
            </a:r>
            <a:endParaRPr lang="en-US" sz="1400" b="1" dirty="0"/>
          </a:p>
        </p:txBody>
      </p:sp>
      <p:cxnSp>
        <p:nvCxnSpPr>
          <p:cNvPr id="336978" name="AutoShape 82"/>
          <p:cNvCxnSpPr>
            <a:cxnSpLocks noChangeAspect="1" noChangeShapeType="1"/>
            <a:stCxn id="336971" idx="3"/>
            <a:endCxn id="336976" idx="0"/>
          </p:cNvCxnSpPr>
          <p:nvPr/>
        </p:nvCxnSpPr>
        <p:spPr bwMode="auto">
          <a:xfrm rot="5400000">
            <a:off x="7840995" y="3198513"/>
            <a:ext cx="721401" cy="262578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rgbClr val="00005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36980" name="AutoShape 84"/>
          <p:cNvSpPr>
            <a:spLocks noChangeArrowheads="1"/>
          </p:cNvSpPr>
          <p:nvPr/>
        </p:nvSpPr>
        <p:spPr bwMode="auto">
          <a:xfrm>
            <a:off x="2555776" y="1905661"/>
            <a:ext cx="750185" cy="589455"/>
          </a:xfrm>
          <a:prstGeom prst="can">
            <a:avLst>
              <a:gd name="adj" fmla="val 25000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dirty="0" smtClean="0"/>
              <a:t>.</a:t>
            </a:r>
            <a:r>
              <a:rPr lang="en-US" dirty="0" err="1" smtClean="0"/>
              <a:t>prv</a:t>
            </a:r>
            <a:endParaRPr lang="en-US" dirty="0"/>
          </a:p>
        </p:txBody>
      </p:sp>
      <p:cxnSp>
        <p:nvCxnSpPr>
          <p:cNvPr id="336982" name="AutoShape 86"/>
          <p:cNvCxnSpPr>
            <a:cxnSpLocks noChangeAspect="1" noChangeShapeType="1"/>
            <a:stCxn id="336951" idx="4"/>
            <a:endCxn id="336900" idx="1"/>
          </p:cNvCxnSpPr>
          <p:nvPr/>
        </p:nvCxnSpPr>
        <p:spPr bwMode="auto">
          <a:xfrm flipV="1">
            <a:off x="5597516" y="2943441"/>
            <a:ext cx="790933" cy="95676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rgbClr val="00005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7002" name="AutoShape 106"/>
          <p:cNvCxnSpPr>
            <a:cxnSpLocks noChangeAspect="1" noChangeShapeType="1"/>
            <a:stCxn id="337004" idx="2"/>
            <a:endCxn id="337042" idx="2"/>
          </p:cNvCxnSpPr>
          <p:nvPr/>
        </p:nvCxnSpPr>
        <p:spPr bwMode="auto">
          <a:xfrm rot="16200000" flipH="1">
            <a:off x="1277070" y="4488718"/>
            <a:ext cx="780861" cy="582732"/>
          </a:xfrm>
          <a:prstGeom prst="curvedConnector2">
            <a:avLst/>
          </a:prstGeom>
          <a:noFill/>
          <a:ln w="9525">
            <a:solidFill>
              <a:srgbClr val="00005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37004" name="AutoShape 108"/>
          <p:cNvSpPr>
            <a:spLocks noChangeAspect="1" noChangeArrowheads="1"/>
          </p:cNvSpPr>
          <p:nvPr/>
        </p:nvSpPr>
        <p:spPr bwMode="auto">
          <a:xfrm>
            <a:off x="793401" y="4015083"/>
            <a:ext cx="1165466" cy="374571"/>
          </a:xfrm>
          <a:prstGeom prst="roundRect">
            <a:avLst>
              <a:gd name="adj" fmla="val 16667"/>
            </a:avLst>
          </a:prstGeom>
          <a:solidFill>
            <a:srgbClr val="FBAA9D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189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en-US" sz="1100" dirty="0" smtClean="0"/>
              <a:t>Instruction level simulators</a:t>
            </a:r>
            <a:endParaRPr lang="en-US" sz="1100" dirty="0"/>
          </a:p>
        </p:txBody>
      </p:sp>
      <p:cxnSp>
        <p:nvCxnSpPr>
          <p:cNvPr id="337006" name="AutoShape 110"/>
          <p:cNvCxnSpPr>
            <a:cxnSpLocks noChangeAspect="1" noChangeShapeType="1"/>
            <a:stCxn id="336983" idx="2"/>
            <a:endCxn id="337004" idx="0"/>
          </p:cNvCxnSpPr>
          <p:nvPr/>
        </p:nvCxnSpPr>
        <p:spPr bwMode="auto">
          <a:xfrm rot="16200000" flipH="1">
            <a:off x="617242" y="3256190"/>
            <a:ext cx="1360143" cy="157641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rgbClr val="00005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7007" name="AutoShape 111"/>
          <p:cNvCxnSpPr>
            <a:cxnSpLocks noChangeAspect="1" noChangeShapeType="1"/>
            <a:stCxn id="336951" idx="3"/>
            <a:endCxn id="305" idx="3"/>
          </p:cNvCxnSpPr>
          <p:nvPr/>
        </p:nvCxnSpPr>
        <p:spPr bwMode="auto">
          <a:xfrm rot="5400000">
            <a:off x="4757604" y="3022407"/>
            <a:ext cx="265059" cy="932504"/>
          </a:xfrm>
          <a:prstGeom prst="curvedConnector2">
            <a:avLst/>
          </a:prstGeom>
          <a:noFill/>
          <a:ln w="9525">
            <a:solidFill>
              <a:srgbClr val="00005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7008" name="AutoShape 112"/>
          <p:cNvCxnSpPr>
            <a:cxnSpLocks noChangeAspect="1" noChangeShapeType="1"/>
            <a:stCxn id="337037" idx="3"/>
            <a:endCxn id="336951" idx="2"/>
          </p:cNvCxnSpPr>
          <p:nvPr/>
        </p:nvCxnSpPr>
        <p:spPr bwMode="auto">
          <a:xfrm flipV="1">
            <a:off x="4528658" y="3039117"/>
            <a:ext cx="586596" cy="1239716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rgbClr val="00005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7009" name="AutoShape 113"/>
          <p:cNvCxnSpPr>
            <a:cxnSpLocks noChangeAspect="1" noChangeShapeType="1"/>
            <a:stCxn id="336955" idx="3"/>
            <a:endCxn id="337037" idx="1"/>
          </p:cNvCxnSpPr>
          <p:nvPr/>
        </p:nvCxnSpPr>
        <p:spPr bwMode="auto">
          <a:xfrm rot="16200000" flipH="1">
            <a:off x="2777878" y="3530057"/>
            <a:ext cx="263749" cy="1233802"/>
          </a:xfrm>
          <a:prstGeom prst="curvedConnector2">
            <a:avLst/>
          </a:prstGeom>
          <a:noFill/>
          <a:ln w="9525">
            <a:solidFill>
              <a:srgbClr val="00005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7014" name="AutoShape 118"/>
          <p:cNvCxnSpPr>
            <a:cxnSpLocks noChangeAspect="1" noChangeShapeType="1"/>
            <a:stCxn id="336976" idx="2"/>
            <a:endCxn id="159" idx="0"/>
          </p:cNvCxnSpPr>
          <p:nvPr/>
        </p:nvCxnSpPr>
        <p:spPr bwMode="auto">
          <a:xfrm rot="5400000">
            <a:off x="7135350" y="3214024"/>
            <a:ext cx="220214" cy="1649898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rgbClr val="00005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7020" name="AutoShape 124"/>
          <p:cNvCxnSpPr>
            <a:cxnSpLocks noChangeAspect="1" noChangeShapeType="1"/>
            <a:stCxn id="336959" idx="3"/>
            <a:endCxn id="336951" idx="2"/>
          </p:cNvCxnSpPr>
          <p:nvPr/>
        </p:nvCxnSpPr>
        <p:spPr bwMode="auto">
          <a:xfrm>
            <a:off x="3918496" y="2933302"/>
            <a:ext cx="1196758" cy="105815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rgbClr val="00005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337024" name="Group 128"/>
          <p:cNvGrpSpPr>
            <a:grpSpLocks/>
          </p:cNvGrpSpPr>
          <p:nvPr/>
        </p:nvGrpSpPr>
        <p:grpSpPr bwMode="auto">
          <a:xfrm>
            <a:off x="285785" y="1052736"/>
            <a:ext cx="482262" cy="482282"/>
            <a:chOff x="256" y="720"/>
            <a:chExt cx="432" cy="432"/>
          </a:xfrm>
        </p:grpSpPr>
        <p:sp>
          <p:nvSpPr>
            <p:cNvPr id="337025" name="AutoShape 129"/>
            <p:cNvSpPr>
              <a:spLocks noChangeArrowheads="1"/>
            </p:cNvSpPr>
            <p:nvPr/>
          </p:nvSpPr>
          <p:spPr bwMode="auto">
            <a:xfrm>
              <a:off x="256" y="720"/>
              <a:ext cx="432" cy="432"/>
            </a:xfrm>
            <a:prstGeom prst="can">
              <a:avLst>
                <a:gd name="adj" fmla="val 25000"/>
              </a:avLst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C99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7026" name="Text Box 130"/>
            <p:cNvSpPr txBox="1">
              <a:spLocks noChangeAspect="1" noChangeArrowheads="1"/>
            </p:cNvSpPr>
            <p:nvPr/>
          </p:nvSpPr>
          <p:spPr bwMode="auto">
            <a:xfrm>
              <a:off x="276" y="888"/>
              <a:ext cx="365" cy="1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66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>
              <a:spAutoFit/>
            </a:bodyPr>
            <a:lstStyle>
              <a:lvl1pPr defTabSz="1300163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650875" defTabSz="1300163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300163" defTabSz="1300163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951038" defTabSz="1300163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600325" defTabSz="1300163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3057525" defTabSz="130016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3514725" defTabSz="130016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971925" defTabSz="130016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4429125" defTabSz="130016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>
                <a:lnSpc>
                  <a:spcPct val="60000"/>
                </a:lnSpc>
                <a:spcBef>
                  <a:spcPct val="50000"/>
                </a:spcBef>
              </a:pPr>
              <a:r>
                <a:rPr lang="ca-ES" sz="700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charset="0"/>
                </a:rPr>
                <a:t>XML</a:t>
              </a:r>
            </a:p>
            <a:p>
              <a:pPr algn="ctr">
                <a:lnSpc>
                  <a:spcPct val="60000"/>
                </a:lnSpc>
                <a:spcBef>
                  <a:spcPct val="50000"/>
                </a:spcBef>
              </a:pPr>
              <a:r>
                <a:rPr lang="ca-ES" sz="700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charset="0"/>
                </a:rPr>
                <a:t> control</a:t>
              </a:r>
            </a:p>
          </p:txBody>
        </p:sp>
      </p:grpSp>
      <p:cxnSp>
        <p:nvCxnSpPr>
          <p:cNvPr id="337027" name="AutoShape 131"/>
          <p:cNvCxnSpPr>
            <a:cxnSpLocks noChangeAspect="1" noChangeShapeType="1"/>
            <a:stCxn id="337035" idx="3"/>
            <a:endCxn id="336955" idx="1"/>
          </p:cNvCxnSpPr>
          <p:nvPr/>
        </p:nvCxnSpPr>
        <p:spPr bwMode="auto">
          <a:xfrm>
            <a:off x="1806835" y="1934424"/>
            <a:ext cx="486016" cy="1599494"/>
          </a:xfrm>
          <a:prstGeom prst="curvedConnector2">
            <a:avLst/>
          </a:prstGeom>
          <a:noFill/>
          <a:ln w="9525">
            <a:solidFill>
              <a:srgbClr val="00005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7028" name="AutoShape 132"/>
          <p:cNvCxnSpPr>
            <a:cxnSpLocks noChangeAspect="1" noChangeShapeType="1"/>
            <a:stCxn id="337025" idx="4"/>
            <a:endCxn id="336983" idx="0"/>
          </p:cNvCxnSpPr>
          <p:nvPr/>
        </p:nvCxnSpPr>
        <p:spPr bwMode="auto">
          <a:xfrm>
            <a:off x="768047" y="1293877"/>
            <a:ext cx="450446" cy="481846"/>
          </a:xfrm>
          <a:prstGeom prst="curvedConnector2">
            <a:avLst/>
          </a:prstGeom>
          <a:noFill/>
          <a:ln w="9525">
            <a:solidFill>
              <a:srgbClr val="00005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83" name="Group 182"/>
          <p:cNvGrpSpPr/>
          <p:nvPr/>
        </p:nvGrpSpPr>
        <p:grpSpPr>
          <a:xfrm>
            <a:off x="6312613" y="2433234"/>
            <a:ext cx="869372" cy="816674"/>
            <a:chOff x="6084168" y="2420888"/>
            <a:chExt cx="869372" cy="816674"/>
          </a:xfrm>
        </p:grpSpPr>
        <p:sp>
          <p:nvSpPr>
            <p:cNvPr id="336900" name="AutoShape 4"/>
            <p:cNvSpPr>
              <a:spLocks noChangeAspect="1" noChangeArrowheads="1"/>
            </p:cNvSpPr>
            <p:nvPr/>
          </p:nvSpPr>
          <p:spPr bwMode="auto">
            <a:xfrm>
              <a:off x="6160004" y="2624628"/>
              <a:ext cx="792606" cy="612934"/>
            </a:xfrm>
            <a:prstGeom prst="roundRect">
              <a:avLst>
                <a:gd name="adj" fmla="val 16667"/>
              </a:avLst>
            </a:prstGeom>
            <a:solidFill>
              <a:srgbClr val="FFFF66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189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endParaRPr lang="en-US" dirty="0" smtClean="0"/>
            </a:p>
            <a:p>
              <a:endParaRPr lang="en-US" dirty="0"/>
            </a:p>
          </p:txBody>
        </p:sp>
        <p:sp>
          <p:nvSpPr>
            <p:cNvPr id="336901" name="AutoShape 5"/>
            <p:cNvSpPr>
              <a:spLocks noChangeAspect="1" noChangeArrowheads="1"/>
            </p:cNvSpPr>
            <p:nvPr/>
          </p:nvSpPr>
          <p:spPr bwMode="auto">
            <a:xfrm>
              <a:off x="6084168" y="2420888"/>
              <a:ext cx="869372" cy="272415"/>
            </a:xfrm>
            <a:prstGeom prst="roundRect">
              <a:avLst>
                <a:gd name="adj" fmla="val 16667"/>
              </a:avLst>
            </a:prstGeom>
            <a:solidFill>
              <a:srgbClr val="FBAA9D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189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spAutoFit/>
            </a:bodyPr>
            <a:lstStyle/>
            <a:p>
              <a:pPr algn="ctr"/>
              <a:r>
                <a:rPr lang="en-US" sz="1600" b="1" dirty="0" err="1" smtClean="0"/>
                <a:t>Paraver</a:t>
              </a:r>
              <a:endParaRPr lang="en-US" sz="1600" b="1" dirty="0"/>
            </a:p>
          </p:txBody>
        </p:sp>
        <p:pic>
          <p:nvPicPr>
            <p:cNvPr id="336903" name="Picture 7" descr="NAS_FT_4x4_Zoom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86151" y="2818897"/>
              <a:ext cx="533614" cy="2857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7031" name="Oval 135"/>
            <p:cNvSpPr>
              <a:spLocks noChangeArrowheads="1"/>
            </p:cNvSpPr>
            <p:nvPr/>
          </p:nvSpPr>
          <p:spPr bwMode="auto">
            <a:xfrm>
              <a:off x="6691385" y="2972954"/>
              <a:ext cx="253411" cy="151829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B8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64301" tIns="32150" rIns="64301" bIns="32150" anchor="ctr"/>
            <a:lstStyle/>
            <a:p>
              <a:endParaRPr lang="en-US"/>
            </a:p>
          </p:txBody>
        </p:sp>
      </p:grpSp>
      <p:cxnSp>
        <p:nvCxnSpPr>
          <p:cNvPr id="337032" name="AutoShape 136"/>
          <p:cNvCxnSpPr>
            <a:cxnSpLocks noChangeAspect="1" noChangeShapeType="1"/>
            <a:stCxn id="336901" idx="0"/>
            <a:endCxn id="336951" idx="1"/>
          </p:cNvCxnSpPr>
          <p:nvPr/>
        </p:nvCxnSpPr>
        <p:spPr bwMode="auto">
          <a:xfrm rot="16200000" flipH="1" flipV="1">
            <a:off x="5907407" y="1882212"/>
            <a:ext cx="288870" cy="1390914"/>
          </a:xfrm>
          <a:prstGeom prst="curvedConnector3">
            <a:avLst>
              <a:gd name="adj1" fmla="val -79136"/>
            </a:avLst>
          </a:prstGeom>
          <a:noFill/>
          <a:ln w="9525">
            <a:solidFill>
              <a:srgbClr val="00005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49" name="Group 148"/>
          <p:cNvGrpSpPr/>
          <p:nvPr/>
        </p:nvGrpSpPr>
        <p:grpSpPr>
          <a:xfrm>
            <a:off x="622218" y="1775723"/>
            <a:ext cx="1191932" cy="881543"/>
            <a:chOff x="887495" y="1526789"/>
            <a:chExt cx="1191932" cy="881543"/>
          </a:xfrm>
        </p:grpSpPr>
        <p:sp>
          <p:nvSpPr>
            <p:cNvPr id="336983" name="AutoShape 87"/>
            <p:cNvSpPr>
              <a:spLocks noChangeAspect="1" noChangeArrowheads="1"/>
            </p:cNvSpPr>
            <p:nvPr/>
          </p:nvSpPr>
          <p:spPr bwMode="auto">
            <a:xfrm>
              <a:off x="888113" y="1526789"/>
              <a:ext cx="1191314" cy="879217"/>
            </a:xfrm>
            <a:prstGeom prst="roundRect">
              <a:avLst>
                <a:gd name="adj" fmla="val 10907"/>
              </a:avLst>
            </a:prstGeom>
            <a:solidFill>
              <a:srgbClr val="FFFF66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spAutoFit/>
            </a:bodyPr>
            <a:lstStyle/>
            <a:p>
              <a:endParaRPr lang="en-US" dirty="0" smtClean="0"/>
            </a:p>
            <a:p>
              <a:endParaRPr lang="en-US" dirty="0"/>
            </a:p>
            <a:p>
              <a:endParaRPr lang="en-US" dirty="0"/>
            </a:p>
          </p:txBody>
        </p:sp>
        <p:sp>
          <p:nvSpPr>
            <p:cNvPr id="336999" name="AutoShape 103"/>
            <p:cNvSpPr>
              <a:spLocks noChangeAspect="1" noChangeArrowheads="1"/>
            </p:cNvSpPr>
            <p:nvPr/>
          </p:nvSpPr>
          <p:spPr bwMode="auto">
            <a:xfrm>
              <a:off x="887496" y="2033761"/>
              <a:ext cx="1184617" cy="374571"/>
            </a:xfrm>
            <a:prstGeom prst="roundRect">
              <a:avLst>
                <a:gd name="adj" fmla="val 16667"/>
              </a:avLst>
            </a:prstGeom>
            <a:solidFill>
              <a:schemeClr val="accent6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189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spAutoFit/>
            </a:bodyPr>
            <a:lstStyle/>
            <a:p>
              <a:pPr algn="ctr"/>
              <a:r>
                <a:rPr lang="en-US" sz="1100" dirty="0" err="1" smtClean="0"/>
                <a:t>Valgrind</a:t>
              </a:r>
              <a:r>
                <a:rPr lang="en-US" sz="1100" dirty="0" smtClean="0"/>
                <a:t>, </a:t>
              </a:r>
              <a:r>
                <a:rPr lang="en-US" sz="1100" dirty="0" err="1" smtClean="0"/>
                <a:t>Dyninst</a:t>
              </a:r>
              <a:r>
                <a:rPr lang="en-US" sz="1100" dirty="0"/>
                <a:t>, PAPI</a:t>
              </a:r>
            </a:p>
          </p:txBody>
        </p:sp>
        <p:sp>
          <p:nvSpPr>
            <p:cNvPr id="337022" name="AutoShape 126"/>
            <p:cNvSpPr>
              <a:spLocks noChangeAspect="1" noChangeArrowheads="1"/>
            </p:cNvSpPr>
            <p:nvPr/>
          </p:nvSpPr>
          <p:spPr bwMode="auto">
            <a:xfrm>
              <a:off x="887496" y="1844824"/>
              <a:ext cx="1184617" cy="187285"/>
            </a:xfrm>
            <a:prstGeom prst="roundRect">
              <a:avLst>
                <a:gd name="adj" fmla="val 16667"/>
              </a:avLst>
            </a:prstGeom>
            <a:solidFill>
              <a:schemeClr val="accent6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189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spAutoFit/>
            </a:bodyPr>
            <a:lstStyle/>
            <a:p>
              <a:pPr algn="ctr"/>
              <a:r>
                <a:rPr lang="en-US" sz="1100" dirty="0" smtClean="0"/>
                <a:t>MRNET</a:t>
              </a:r>
              <a:endParaRPr lang="en-US" sz="1100" dirty="0"/>
            </a:p>
          </p:txBody>
        </p:sp>
        <p:sp>
          <p:nvSpPr>
            <p:cNvPr id="337034" name="Line 138"/>
            <p:cNvSpPr>
              <a:spLocks noChangeAspect="1" noChangeShapeType="1"/>
            </p:cNvSpPr>
            <p:nvPr/>
          </p:nvSpPr>
          <p:spPr bwMode="auto">
            <a:xfrm>
              <a:off x="920572" y="1698035"/>
              <a:ext cx="1036385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400"/>
            </a:p>
          </p:txBody>
        </p:sp>
        <p:sp>
          <p:nvSpPr>
            <p:cNvPr id="337035" name="AutoShape 139"/>
            <p:cNvSpPr>
              <a:spLocks noChangeAspect="1" noChangeArrowheads="1"/>
            </p:cNvSpPr>
            <p:nvPr/>
          </p:nvSpPr>
          <p:spPr bwMode="auto">
            <a:xfrm>
              <a:off x="887495" y="1532256"/>
              <a:ext cx="1184617" cy="306467"/>
            </a:xfrm>
            <a:prstGeom prst="roundRect">
              <a:avLst>
                <a:gd name="adj" fmla="val 16667"/>
              </a:avLst>
            </a:prstGeom>
            <a:solidFill>
              <a:srgbClr val="FBAA9D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189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spAutoFit/>
            </a:bodyPr>
            <a:lstStyle/>
            <a:p>
              <a:pPr algn="ctr"/>
              <a:r>
                <a:rPr lang="en-US" b="1" dirty="0" err="1" smtClean="0"/>
                <a:t>Extrae</a:t>
              </a:r>
              <a:endParaRPr lang="en-US" sz="1600" b="1" dirty="0"/>
            </a:p>
          </p:txBody>
        </p:sp>
      </p:grpSp>
      <p:cxnSp>
        <p:nvCxnSpPr>
          <p:cNvPr id="337038" name="AutoShape 142"/>
          <p:cNvCxnSpPr>
            <a:cxnSpLocks noChangeAspect="1" noChangeShapeType="1"/>
            <a:stCxn id="337035" idx="1"/>
            <a:endCxn id="337042" idx="2"/>
          </p:cNvCxnSpPr>
          <p:nvPr/>
        </p:nvCxnSpPr>
        <p:spPr bwMode="auto">
          <a:xfrm rot="10800000" flipH="1" flipV="1">
            <a:off x="622218" y="1934423"/>
            <a:ext cx="1336648" cy="3236091"/>
          </a:xfrm>
          <a:prstGeom prst="curvedConnector3">
            <a:avLst>
              <a:gd name="adj1" fmla="val -17102"/>
            </a:avLst>
          </a:prstGeom>
          <a:noFill/>
          <a:ln w="9525">
            <a:solidFill>
              <a:srgbClr val="00005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53" name="Group 152"/>
          <p:cNvGrpSpPr/>
          <p:nvPr/>
        </p:nvGrpSpPr>
        <p:grpSpPr>
          <a:xfrm>
            <a:off x="2915816" y="4159651"/>
            <a:ext cx="1612842" cy="886435"/>
            <a:chOff x="3287643" y="3649468"/>
            <a:chExt cx="1612842" cy="886435"/>
          </a:xfrm>
        </p:grpSpPr>
        <p:sp>
          <p:nvSpPr>
            <p:cNvPr id="336905" name="AutoShape 9"/>
            <p:cNvSpPr>
              <a:spLocks noChangeAspect="1" noChangeArrowheads="1"/>
            </p:cNvSpPr>
            <p:nvPr/>
          </p:nvSpPr>
          <p:spPr bwMode="auto">
            <a:xfrm>
              <a:off x="3956335" y="3861048"/>
              <a:ext cx="874100" cy="612934"/>
            </a:xfrm>
            <a:prstGeom prst="roundRect">
              <a:avLst>
                <a:gd name="adj" fmla="val 16667"/>
              </a:avLst>
            </a:prstGeom>
            <a:solidFill>
              <a:srgbClr val="FFFF66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189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endParaRPr lang="en-US" dirty="0" smtClean="0"/>
            </a:p>
            <a:p>
              <a:endParaRPr lang="en-US" dirty="0"/>
            </a:p>
          </p:txBody>
        </p:sp>
        <p:pic>
          <p:nvPicPr>
            <p:cNvPr id="336906" name="Picture 10" descr="dimemas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17559" y="3964310"/>
              <a:ext cx="455470" cy="375108"/>
            </a:xfrm>
            <a:prstGeom prst="rect">
              <a:avLst/>
            </a:prstGeom>
            <a:solidFill>
              <a:srgbClr val="FFFF66"/>
            </a:solidFill>
          </p:spPr>
        </p:pic>
        <p:grpSp>
          <p:nvGrpSpPr>
            <p:cNvPr id="336907" name="Group 11"/>
            <p:cNvGrpSpPr>
              <a:grpSpLocks noChangeAspect="1"/>
            </p:cNvGrpSpPr>
            <p:nvPr/>
          </p:nvGrpSpPr>
          <p:grpSpPr bwMode="auto">
            <a:xfrm>
              <a:off x="4015502" y="4339418"/>
              <a:ext cx="734556" cy="196485"/>
              <a:chOff x="1456" y="3984"/>
              <a:chExt cx="1442" cy="386"/>
            </a:xfrm>
          </p:grpSpPr>
          <p:sp>
            <p:nvSpPr>
              <p:cNvPr id="336908" name="Freeform 12"/>
              <p:cNvSpPr>
                <a:spLocks noChangeAspect="1"/>
              </p:cNvSpPr>
              <p:nvPr/>
            </p:nvSpPr>
            <p:spPr bwMode="auto">
              <a:xfrm>
                <a:off x="1456" y="4120"/>
                <a:ext cx="406" cy="249"/>
              </a:xfrm>
              <a:custGeom>
                <a:avLst/>
                <a:gdLst>
                  <a:gd name="T0" fmla="*/ 132 w 1250"/>
                  <a:gd name="T1" fmla="*/ 0 h 796"/>
                  <a:gd name="T2" fmla="*/ 105 w 1250"/>
                  <a:gd name="T3" fmla="*/ 2 h 796"/>
                  <a:gd name="T4" fmla="*/ 80 w 1250"/>
                  <a:gd name="T5" fmla="*/ 10 h 796"/>
                  <a:gd name="T6" fmla="*/ 59 w 1250"/>
                  <a:gd name="T7" fmla="*/ 23 h 796"/>
                  <a:gd name="T8" fmla="*/ 38 w 1250"/>
                  <a:gd name="T9" fmla="*/ 39 h 796"/>
                  <a:gd name="T10" fmla="*/ 23 w 1250"/>
                  <a:gd name="T11" fmla="*/ 60 h 796"/>
                  <a:gd name="T12" fmla="*/ 9 w 1250"/>
                  <a:gd name="T13" fmla="*/ 83 h 796"/>
                  <a:gd name="T14" fmla="*/ 1 w 1250"/>
                  <a:gd name="T15" fmla="*/ 108 h 796"/>
                  <a:gd name="T16" fmla="*/ 0 w 1250"/>
                  <a:gd name="T17" fmla="*/ 135 h 796"/>
                  <a:gd name="T18" fmla="*/ 0 w 1250"/>
                  <a:gd name="T19" fmla="*/ 664 h 796"/>
                  <a:gd name="T20" fmla="*/ 1 w 1250"/>
                  <a:gd name="T21" fmla="*/ 691 h 796"/>
                  <a:gd name="T22" fmla="*/ 9 w 1250"/>
                  <a:gd name="T23" fmla="*/ 716 h 796"/>
                  <a:gd name="T24" fmla="*/ 23 w 1250"/>
                  <a:gd name="T25" fmla="*/ 739 h 796"/>
                  <a:gd name="T26" fmla="*/ 38 w 1250"/>
                  <a:gd name="T27" fmla="*/ 758 h 796"/>
                  <a:gd name="T28" fmla="*/ 59 w 1250"/>
                  <a:gd name="T29" fmla="*/ 773 h 796"/>
                  <a:gd name="T30" fmla="*/ 80 w 1250"/>
                  <a:gd name="T31" fmla="*/ 787 h 796"/>
                  <a:gd name="T32" fmla="*/ 105 w 1250"/>
                  <a:gd name="T33" fmla="*/ 795 h 796"/>
                  <a:gd name="T34" fmla="*/ 132 w 1250"/>
                  <a:gd name="T35" fmla="*/ 796 h 796"/>
                  <a:gd name="T36" fmla="*/ 1117 w 1250"/>
                  <a:gd name="T37" fmla="*/ 796 h 796"/>
                  <a:gd name="T38" fmla="*/ 1144 w 1250"/>
                  <a:gd name="T39" fmla="*/ 795 h 796"/>
                  <a:gd name="T40" fmla="*/ 1169 w 1250"/>
                  <a:gd name="T41" fmla="*/ 787 h 796"/>
                  <a:gd name="T42" fmla="*/ 1192 w 1250"/>
                  <a:gd name="T43" fmla="*/ 773 h 796"/>
                  <a:gd name="T44" fmla="*/ 1211 w 1250"/>
                  <a:gd name="T45" fmla="*/ 758 h 796"/>
                  <a:gd name="T46" fmla="*/ 1227 w 1250"/>
                  <a:gd name="T47" fmla="*/ 739 h 796"/>
                  <a:gd name="T48" fmla="*/ 1240 w 1250"/>
                  <a:gd name="T49" fmla="*/ 716 h 796"/>
                  <a:gd name="T50" fmla="*/ 1248 w 1250"/>
                  <a:gd name="T51" fmla="*/ 691 h 796"/>
                  <a:gd name="T52" fmla="*/ 1250 w 1250"/>
                  <a:gd name="T53" fmla="*/ 664 h 796"/>
                  <a:gd name="T54" fmla="*/ 1250 w 1250"/>
                  <a:gd name="T55" fmla="*/ 135 h 796"/>
                  <a:gd name="T56" fmla="*/ 1248 w 1250"/>
                  <a:gd name="T57" fmla="*/ 108 h 796"/>
                  <a:gd name="T58" fmla="*/ 1240 w 1250"/>
                  <a:gd name="T59" fmla="*/ 83 h 796"/>
                  <a:gd name="T60" fmla="*/ 1227 w 1250"/>
                  <a:gd name="T61" fmla="*/ 60 h 796"/>
                  <a:gd name="T62" fmla="*/ 1211 w 1250"/>
                  <a:gd name="T63" fmla="*/ 39 h 796"/>
                  <a:gd name="T64" fmla="*/ 1192 w 1250"/>
                  <a:gd name="T65" fmla="*/ 23 h 796"/>
                  <a:gd name="T66" fmla="*/ 1169 w 1250"/>
                  <a:gd name="T67" fmla="*/ 10 h 796"/>
                  <a:gd name="T68" fmla="*/ 1144 w 1250"/>
                  <a:gd name="T69" fmla="*/ 2 h 796"/>
                  <a:gd name="T70" fmla="*/ 1117 w 1250"/>
                  <a:gd name="T71" fmla="*/ 0 h 796"/>
                  <a:gd name="T72" fmla="*/ 132 w 1250"/>
                  <a:gd name="T73" fmla="*/ 0 h 7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250" h="796">
                    <a:moveTo>
                      <a:pt x="132" y="0"/>
                    </a:moveTo>
                    <a:lnTo>
                      <a:pt x="105" y="2"/>
                    </a:lnTo>
                    <a:lnTo>
                      <a:pt x="80" y="10"/>
                    </a:lnTo>
                    <a:lnTo>
                      <a:pt x="59" y="23"/>
                    </a:lnTo>
                    <a:lnTo>
                      <a:pt x="38" y="39"/>
                    </a:lnTo>
                    <a:lnTo>
                      <a:pt x="23" y="60"/>
                    </a:lnTo>
                    <a:lnTo>
                      <a:pt x="9" y="83"/>
                    </a:lnTo>
                    <a:lnTo>
                      <a:pt x="1" y="108"/>
                    </a:lnTo>
                    <a:lnTo>
                      <a:pt x="0" y="135"/>
                    </a:lnTo>
                    <a:lnTo>
                      <a:pt x="0" y="664"/>
                    </a:lnTo>
                    <a:lnTo>
                      <a:pt x="1" y="691"/>
                    </a:lnTo>
                    <a:lnTo>
                      <a:pt x="9" y="716"/>
                    </a:lnTo>
                    <a:lnTo>
                      <a:pt x="23" y="739"/>
                    </a:lnTo>
                    <a:lnTo>
                      <a:pt x="38" y="758"/>
                    </a:lnTo>
                    <a:lnTo>
                      <a:pt x="59" y="773"/>
                    </a:lnTo>
                    <a:lnTo>
                      <a:pt x="80" y="787"/>
                    </a:lnTo>
                    <a:lnTo>
                      <a:pt x="105" y="795"/>
                    </a:lnTo>
                    <a:lnTo>
                      <a:pt x="132" y="796"/>
                    </a:lnTo>
                    <a:lnTo>
                      <a:pt x="1117" y="796"/>
                    </a:lnTo>
                    <a:lnTo>
                      <a:pt x="1144" y="795"/>
                    </a:lnTo>
                    <a:lnTo>
                      <a:pt x="1169" y="787"/>
                    </a:lnTo>
                    <a:lnTo>
                      <a:pt x="1192" y="773"/>
                    </a:lnTo>
                    <a:lnTo>
                      <a:pt x="1211" y="758"/>
                    </a:lnTo>
                    <a:lnTo>
                      <a:pt x="1227" y="739"/>
                    </a:lnTo>
                    <a:lnTo>
                      <a:pt x="1240" y="716"/>
                    </a:lnTo>
                    <a:lnTo>
                      <a:pt x="1248" y="691"/>
                    </a:lnTo>
                    <a:lnTo>
                      <a:pt x="1250" y="664"/>
                    </a:lnTo>
                    <a:lnTo>
                      <a:pt x="1250" y="135"/>
                    </a:lnTo>
                    <a:lnTo>
                      <a:pt x="1248" y="108"/>
                    </a:lnTo>
                    <a:lnTo>
                      <a:pt x="1240" y="83"/>
                    </a:lnTo>
                    <a:lnTo>
                      <a:pt x="1227" y="60"/>
                    </a:lnTo>
                    <a:lnTo>
                      <a:pt x="1211" y="39"/>
                    </a:lnTo>
                    <a:lnTo>
                      <a:pt x="1192" y="23"/>
                    </a:lnTo>
                    <a:lnTo>
                      <a:pt x="1169" y="10"/>
                    </a:lnTo>
                    <a:lnTo>
                      <a:pt x="1144" y="2"/>
                    </a:lnTo>
                    <a:lnTo>
                      <a:pt x="1117" y="0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B2B2B2"/>
              </a:solidFill>
              <a:ln w="6350">
                <a:solidFill>
                  <a:srgbClr val="FFCC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6909" name="Freeform 13"/>
              <p:cNvSpPr>
                <a:spLocks noChangeAspect="1"/>
              </p:cNvSpPr>
              <p:nvPr/>
            </p:nvSpPr>
            <p:spPr bwMode="auto">
              <a:xfrm>
                <a:off x="1493" y="4288"/>
                <a:ext cx="118" cy="57"/>
              </a:xfrm>
              <a:custGeom>
                <a:avLst/>
                <a:gdLst>
                  <a:gd name="T0" fmla="*/ 31 w 365"/>
                  <a:gd name="T1" fmla="*/ 0 h 186"/>
                  <a:gd name="T2" fmla="*/ 19 w 365"/>
                  <a:gd name="T3" fmla="*/ 2 h 186"/>
                  <a:gd name="T4" fmla="*/ 9 w 365"/>
                  <a:gd name="T5" fmla="*/ 9 h 186"/>
                  <a:gd name="T6" fmla="*/ 2 w 365"/>
                  <a:gd name="T7" fmla="*/ 19 h 186"/>
                  <a:gd name="T8" fmla="*/ 0 w 365"/>
                  <a:gd name="T9" fmla="*/ 30 h 186"/>
                  <a:gd name="T10" fmla="*/ 0 w 365"/>
                  <a:gd name="T11" fmla="*/ 153 h 186"/>
                  <a:gd name="T12" fmla="*/ 2 w 365"/>
                  <a:gd name="T13" fmla="*/ 165 h 186"/>
                  <a:gd name="T14" fmla="*/ 9 w 365"/>
                  <a:gd name="T15" fmla="*/ 176 h 186"/>
                  <a:gd name="T16" fmla="*/ 19 w 365"/>
                  <a:gd name="T17" fmla="*/ 184 h 186"/>
                  <a:gd name="T18" fmla="*/ 31 w 365"/>
                  <a:gd name="T19" fmla="*/ 186 h 186"/>
                  <a:gd name="T20" fmla="*/ 332 w 365"/>
                  <a:gd name="T21" fmla="*/ 186 h 186"/>
                  <a:gd name="T22" fmla="*/ 344 w 365"/>
                  <a:gd name="T23" fmla="*/ 184 h 186"/>
                  <a:gd name="T24" fmla="*/ 355 w 365"/>
                  <a:gd name="T25" fmla="*/ 176 h 186"/>
                  <a:gd name="T26" fmla="*/ 363 w 365"/>
                  <a:gd name="T27" fmla="*/ 165 h 186"/>
                  <a:gd name="T28" fmla="*/ 365 w 365"/>
                  <a:gd name="T29" fmla="*/ 153 h 186"/>
                  <a:gd name="T30" fmla="*/ 365 w 365"/>
                  <a:gd name="T31" fmla="*/ 30 h 186"/>
                  <a:gd name="T32" fmla="*/ 363 w 365"/>
                  <a:gd name="T33" fmla="*/ 19 h 186"/>
                  <a:gd name="T34" fmla="*/ 355 w 365"/>
                  <a:gd name="T35" fmla="*/ 9 h 186"/>
                  <a:gd name="T36" fmla="*/ 344 w 365"/>
                  <a:gd name="T37" fmla="*/ 2 h 186"/>
                  <a:gd name="T38" fmla="*/ 332 w 365"/>
                  <a:gd name="T39" fmla="*/ 0 h 186"/>
                  <a:gd name="T40" fmla="*/ 31 w 365"/>
                  <a:gd name="T41" fmla="*/ 0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65" h="186">
                    <a:moveTo>
                      <a:pt x="31" y="0"/>
                    </a:moveTo>
                    <a:lnTo>
                      <a:pt x="19" y="2"/>
                    </a:lnTo>
                    <a:lnTo>
                      <a:pt x="9" y="9"/>
                    </a:lnTo>
                    <a:lnTo>
                      <a:pt x="2" y="19"/>
                    </a:lnTo>
                    <a:lnTo>
                      <a:pt x="0" y="30"/>
                    </a:lnTo>
                    <a:lnTo>
                      <a:pt x="0" y="153"/>
                    </a:lnTo>
                    <a:lnTo>
                      <a:pt x="2" y="165"/>
                    </a:lnTo>
                    <a:lnTo>
                      <a:pt x="9" y="176"/>
                    </a:lnTo>
                    <a:lnTo>
                      <a:pt x="19" y="184"/>
                    </a:lnTo>
                    <a:lnTo>
                      <a:pt x="31" y="186"/>
                    </a:lnTo>
                    <a:lnTo>
                      <a:pt x="332" y="186"/>
                    </a:lnTo>
                    <a:lnTo>
                      <a:pt x="344" y="184"/>
                    </a:lnTo>
                    <a:lnTo>
                      <a:pt x="355" y="176"/>
                    </a:lnTo>
                    <a:lnTo>
                      <a:pt x="363" y="165"/>
                    </a:lnTo>
                    <a:lnTo>
                      <a:pt x="365" y="153"/>
                    </a:lnTo>
                    <a:lnTo>
                      <a:pt x="365" y="30"/>
                    </a:lnTo>
                    <a:lnTo>
                      <a:pt x="363" y="19"/>
                    </a:lnTo>
                    <a:lnTo>
                      <a:pt x="355" y="9"/>
                    </a:lnTo>
                    <a:lnTo>
                      <a:pt x="344" y="2"/>
                    </a:lnTo>
                    <a:lnTo>
                      <a:pt x="332" y="0"/>
                    </a:lnTo>
                    <a:lnTo>
                      <a:pt x="31" y="0"/>
                    </a:lnTo>
                    <a:close/>
                  </a:path>
                </a:pathLst>
              </a:custGeom>
              <a:solidFill>
                <a:srgbClr val="A50021"/>
              </a:solidFill>
              <a:ln w="635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6910" name="Freeform 14"/>
              <p:cNvSpPr>
                <a:spLocks noChangeAspect="1"/>
              </p:cNvSpPr>
              <p:nvPr/>
            </p:nvSpPr>
            <p:spPr bwMode="auto">
              <a:xfrm>
                <a:off x="1626" y="4186"/>
                <a:ext cx="207" cy="117"/>
              </a:xfrm>
              <a:custGeom>
                <a:avLst/>
                <a:gdLst>
                  <a:gd name="T0" fmla="*/ 63 w 638"/>
                  <a:gd name="T1" fmla="*/ 0 h 372"/>
                  <a:gd name="T2" fmla="*/ 50 w 638"/>
                  <a:gd name="T3" fmla="*/ 2 h 372"/>
                  <a:gd name="T4" fmla="*/ 38 w 638"/>
                  <a:gd name="T5" fmla="*/ 6 h 372"/>
                  <a:gd name="T6" fmla="*/ 29 w 638"/>
                  <a:gd name="T7" fmla="*/ 10 h 372"/>
                  <a:gd name="T8" fmla="*/ 19 w 638"/>
                  <a:gd name="T9" fmla="*/ 18 h 372"/>
                  <a:gd name="T10" fmla="*/ 11 w 638"/>
                  <a:gd name="T11" fmla="*/ 27 h 372"/>
                  <a:gd name="T12" fmla="*/ 6 w 638"/>
                  <a:gd name="T13" fmla="*/ 37 h 372"/>
                  <a:gd name="T14" fmla="*/ 2 w 638"/>
                  <a:gd name="T15" fmla="*/ 48 h 372"/>
                  <a:gd name="T16" fmla="*/ 0 w 638"/>
                  <a:gd name="T17" fmla="*/ 62 h 372"/>
                  <a:gd name="T18" fmla="*/ 0 w 638"/>
                  <a:gd name="T19" fmla="*/ 309 h 372"/>
                  <a:gd name="T20" fmla="*/ 2 w 638"/>
                  <a:gd name="T21" fmla="*/ 323 h 372"/>
                  <a:gd name="T22" fmla="*/ 6 w 638"/>
                  <a:gd name="T23" fmla="*/ 334 h 372"/>
                  <a:gd name="T24" fmla="*/ 11 w 638"/>
                  <a:gd name="T25" fmla="*/ 344 h 372"/>
                  <a:gd name="T26" fmla="*/ 19 w 638"/>
                  <a:gd name="T27" fmla="*/ 353 h 372"/>
                  <a:gd name="T28" fmla="*/ 29 w 638"/>
                  <a:gd name="T29" fmla="*/ 361 h 372"/>
                  <a:gd name="T30" fmla="*/ 38 w 638"/>
                  <a:gd name="T31" fmla="*/ 367 h 372"/>
                  <a:gd name="T32" fmla="*/ 50 w 638"/>
                  <a:gd name="T33" fmla="*/ 371 h 372"/>
                  <a:gd name="T34" fmla="*/ 63 w 638"/>
                  <a:gd name="T35" fmla="*/ 372 h 372"/>
                  <a:gd name="T36" fmla="*/ 576 w 638"/>
                  <a:gd name="T37" fmla="*/ 372 h 372"/>
                  <a:gd name="T38" fmla="*/ 590 w 638"/>
                  <a:gd name="T39" fmla="*/ 371 h 372"/>
                  <a:gd name="T40" fmla="*/ 601 w 638"/>
                  <a:gd name="T41" fmla="*/ 367 h 372"/>
                  <a:gd name="T42" fmla="*/ 611 w 638"/>
                  <a:gd name="T43" fmla="*/ 361 h 372"/>
                  <a:gd name="T44" fmla="*/ 620 w 638"/>
                  <a:gd name="T45" fmla="*/ 353 h 372"/>
                  <a:gd name="T46" fmla="*/ 628 w 638"/>
                  <a:gd name="T47" fmla="*/ 344 h 372"/>
                  <a:gd name="T48" fmla="*/ 634 w 638"/>
                  <a:gd name="T49" fmla="*/ 334 h 372"/>
                  <a:gd name="T50" fmla="*/ 636 w 638"/>
                  <a:gd name="T51" fmla="*/ 323 h 372"/>
                  <a:gd name="T52" fmla="*/ 638 w 638"/>
                  <a:gd name="T53" fmla="*/ 309 h 372"/>
                  <a:gd name="T54" fmla="*/ 638 w 638"/>
                  <a:gd name="T55" fmla="*/ 62 h 372"/>
                  <a:gd name="T56" fmla="*/ 636 w 638"/>
                  <a:gd name="T57" fmla="*/ 48 h 372"/>
                  <a:gd name="T58" fmla="*/ 634 w 638"/>
                  <a:gd name="T59" fmla="*/ 37 h 372"/>
                  <a:gd name="T60" fmla="*/ 628 w 638"/>
                  <a:gd name="T61" fmla="*/ 27 h 372"/>
                  <a:gd name="T62" fmla="*/ 620 w 638"/>
                  <a:gd name="T63" fmla="*/ 18 h 372"/>
                  <a:gd name="T64" fmla="*/ 611 w 638"/>
                  <a:gd name="T65" fmla="*/ 10 h 372"/>
                  <a:gd name="T66" fmla="*/ 601 w 638"/>
                  <a:gd name="T67" fmla="*/ 6 h 372"/>
                  <a:gd name="T68" fmla="*/ 590 w 638"/>
                  <a:gd name="T69" fmla="*/ 2 h 372"/>
                  <a:gd name="T70" fmla="*/ 576 w 638"/>
                  <a:gd name="T71" fmla="*/ 0 h 372"/>
                  <a:gd name="T72" fmla="*/ 63 w 638"/>
                  <a:gd name="T73" fmla="*/ 0 h 3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638" h="372">
                    <a:moveTo>
                      <a:pt x="63" y="0"/>
                    </a:moveTo>
                    <a:lnTo>
                      <a:pt x="50" y="2"/>
                    </a:lnTo>
                    <a:lnTo>
                      <a:pt x="38" y="6"/>
                    </a:lnTo>
                    <a:lnTo>
                      <a:pt x="29" y="10"/>
                    </a:lnTo>
                    <a:lnTo>
                      <a:pt x="19" y="18"/>
                    </a:lnTo>
                    <a:lnTo>
                      <a:pt x="11" y="27"/>
                    </a:lnTo>
                    <a:lnTo>
                      <a:pt x="6" y="37"/>
                    </a:lnTo>
                    <a:lnTo>
                      <a:pt x="2" y="48"/>
                    </a:lnTo>
                    <a:lnTo>
                      <a:pt x="0" y="62"/>
                    </a:lnTo>
                    <a:lnTo>
                      <a:pt x="0" y="309"/>
                    </a:lnTo>
                    <a:lnTo>
                      <a:pt x="2" y="323"/>
                    </a:lnTo>
                    <a:lnTo>
                      <a:pt x="6" y="334"/>
                    </a:lnTo>
                    <a:lnTo>
                      <a:pt x="11" y="344"/>
                    </a:lnTo>
                    <a:lnTo>
                      <a:pt x="19" y="353"/>
                    </a:lnTo>
                    <a:lnTo>
                      <a:pt x="29" y="361"/>
                    </a:lnTo>
                    <a:lnTo>
                      <a:pt x="38" y="367"/>
                    </a:lnTo>
                    <a:lnTo>
                      <a:pt x="50" y="371"/>
                    </a:lnTo>
                    <a:lnTo>
                      <a:pt x="63" y="372"/>
                    </a:lnTo>
                    <a:lnTo>
                      <a:pt x="576" y="372"/>
                    </a:lnTo>
                    <a:lnTo>
                      <a:pt x="590" y="371"/>
                    </a:lnTo>
                    <a:lnTo>
                      <a:pt x="601" y="367"/>
                    </a:lnTo>
                    <a:lnTo>
                      <a:pt x="611" y="361"/>
                    </a:lnTo>
                    <a:lnTo>
                      <a:pt x="620" y="353"/>
                    </a:lnTo>
                    <a:lnTo>
                      <a:pt x="628" y="344"/>
                    </a:lnTo>
                    <a:lnTo>
                      <a:pt x="634" y="334"/>
                    </a:lnTo>
                    <a:lnTo>
                      <a:pt x="636" y="323"/>
                    </a:lnTo>
                    <a:lnTo>
                      <a:pt x="638" y="309"/>
                    </a:lnTo>
                    <a:lnTo>
                      <a:pt x="638" y="62"/>
                    </a:lnTo>
                    <a:lnTo>
                      <a:pt x="636" y="48"/>
                    </a:lnTo>
                    <a:lnTo>
                      <a:pt x="634" y="37"/>
                    </a:lnTo>
                    <a:lnTo>
                      <a:pt x="628" y="27"/>
                    </a:lnTo>
                    <a:lnTo>
                      <a:pt x="620" y="18"/>
                    </a:lnTo>
                    <a:lnTo>
                      <a:pt x="611" y="10"/>
                    </a:lnTo>
                    <a:lnTo>
                      <a:pt x="601" y="6"/>
                    </a:lnTo>
                    <a:lnTo>
                      <a:pt x="590" y="2"/>
                    </a:lnTo>
                    <a:lnTo>
                      <a:pt x="576" y="0"/>
                    </a:lnTo>
                    <a:lnTo>
                      <a:pt x="63" y="0"/>
                    </a:lnTo>
                    <a:close/>
                  </a:path>
                </a:pathLst>
              </a:custGeom>
              <a:solidFill>
                <a:srgbClr val="0099CC"/>
              </a:solidFill>
              <a:ln w="635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6911" name="Rectangle 15"/>
              <p:cNvSpPr>
                <a:spLocks noChangeAspect="1" noChangeArrowheads="1"/>
              </p:cNvSpPr>
              <p:nvPr/>
            </p:nvSpPr>
            <p:spPr bwMode="auto">
              <a:xfrm>
                <a:off x="1493" y="4045"/>
                <a:ext cx="1368" cy="11"/>
              </a:xfrm>
              <a:prstGeom prst="rect">
                <a:avLst/>
              </a:prstGeom>
              <a:solidFill>
                <a:srgbClr val="FFC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6912" name="Rectangle 16"/>
              <p:cNvSpPr>
                <a:spLocks noChangeAspect="1" noChangeArrowheads="1"/>
              </p:cNvSpPr>
              <p:nvPr/>
            </p:nvSpPr>
            <p:spPr bwMode="auto">
              <a:xfrm>
                <a:off x="2358" y="3984"/>
                <a:ext cx="37" cy="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6913" name="Freeform 17"/>
              <p:cNvSpPr>
                <a:spLocks noChangeAspect="1"/>
              </p:cNvSpPr>
              <p:nvPr/>
            </p:nvSpPr>
            <p:spPr bwMode="auto">
              <a:xfrm>
                <a:off x="2392" y="4028"/>
                <a:ext cx="28" cy="51"/>
              </a:xfrm>
              <a:custGeom>
                <a:avLst/>
                <a:gdLst>
                  <a:gd name="T0" fmla="*/ 85 w 85"/>
                  <a:gd name="T1" fmla="*/ 8 h 161"/>
                  <a:gd name="T2" fmla="*/ 70 w 85"/>
                  <a:gd name="T3" fmla="*/ 0 h 161"/>
                  <a:gd name="T4" fmla="*/ 0 w 85"/>
                  <a:gd name="T5" fmla="*/ 153 h 161"/>
                  <a:gd name="T6" fmla="*/ 16 w 85"/>
                  <a:gd name="T7" fmla="*/ 161 h 161"/>
                  <a:gd name="T8" fmla="*/ 85 w 85"/>
                  <a:gd name="T9" fmla="*/ 8 h 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5" h="161">
                    <a:moveTo>
                      <a:pt x="85" y="8"/>
                    </a:moveTo>
                    <a:lnTo>
                      <a:pt x="70" y="0"/>
                    </a:lnTo>
                    <a:lnTo>
                      <a:pt x="0" y="153"/>
                    </a:lnTo>
                    <a:lnTo>
                      <a:pt x="16" y="161"/>
                    </a:lnTo>
                    <a:lnTo>
                      <a:pt x="85" y="8"/>
                    </a:lnTo>
                    <a:close/>
                  </a:path>
                </a:pathLst>
              </a:custGeom>
              <a:solidFill>
                <a:srgbClr val="FFC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6914" name="Freeform 18"/>
              <p:cNvSpPr>
                <a:spLocks noChangeAspect="1"/>
              </p:cNvSpPr>
              <p:nvPr/>
            </p:nvSpPr>
            <p:spPr bwMode="auto">
              <a:xfrm>
                <a:off x="1493" y="4216"/>
                <a:ext cx="118" cy="59"/>
              </a:xfrm>
              <a:custGeom>
                <a:avLst/>
                <a:gdLst>
                  <a:gd name="T0" fmla="*/ 31 w 365"/>
                  <a:gd name="T1" fmla="*/ 0 h 186"/>
                  <a:gd name="T2" fmla="*/ 19 w 365"/>
                  <a:gd name="T3" fmla="*/ 2 h 186"/>
                  <a:gd name="T4" fmla="*/ 9 w 365"/>
                  <a:gd name="T5" fmla="*/ 10 h 186"/>
                  <a:gd name="T6" fmla="*/ 2 w 365"/>
                  <a:gd name="T7" fmla="*/ 20 h 186"/>
                  <a:gd name="T8" fmla="*/ 0 w 365"/>
                  <a:gd name="T9" fmla="*/ 31 h 186"/>
                  <a:gd name="T10" fmla="*/ 0 w 365"/>
                  <a:gd name="T11" fmla="*/ 156 h 186"/>
                  <a:gd name="T12" fmla="*/ 2 w 365"/>
                  <a:gd name="T13" fmla="*/ 167 h 186"/>
                  <a:gd name="T14" fmla="*/ 9 w 365"/>
                  <a:gd name="T15" fmla="*/ 177 h 186"/>
                  <a:gd name="T16" fmla="*/ 19 w 365"/>
                  <a:gd name="T17" fmla="*/ 185 h 186"/>
                  <a:gd name="T18" fmla="*/ 31 w 365"/>
                  <a:gd name="T19" fmla="*/ 186 h 186"/>
                  <a:gd name="T20" fmla="*/ 332 w 365"/>
                  <a:gd name="T21" fmla="*/ 186 h 186"/>
                  <a:gd name="T22" fmla="*/ 344 w 365"/>
                  <a:gd name="T23" fmla="*/ 185 h 186"/>
                  <a:gd name="T24" fmla="*/ 355 w 365"/>
                  <a:gd name="T25" fmla="*/ 177 h 186"/>
                  <a:gd name="T26" fmla="*/ 363 w 365"/>
                  <a:gd name="T27" fmla="*/ 167 h 186"/>
                  <a:gd name="T28" fmla="*/ 365 w 365"/>
                  <a:gd name="T29" fmla="*/ 156 h 186"/>
                  <a:gd name="T30" fmla="*/ 365 w 365"/>
                  <a:gd name="T31" fmla="*/ 31 h 186"/>
                  <a:gd name="T32" fmla="*/ 363 w 365"/>
                  <a:gd name="T33" fmla="*/ 20 h 186"/>
                  <a:gd name="T34" fmla="*/ 355 w 365"/>
                  <a:gd name="T35" fmla="*/ 10 h 186"/>
                  <a:gd name="T36" fmla="*/ 344 w 365"/>
                  <a:gd name="T37" fmla="*/ 2 h 186"/>
                  <a:gd name="T38" fmla="*/ 332 w 365"/>
                  <a:gd name="T39" fmla="*/ 0 h 186"/>
                  <a:gd name="T40" fmla="*/ 31 w 365"/>
                  <a:gd name="T41" fmla="*/ 0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65" h="186">
                    <a:moveTo>
                      <a:pt x="31" y="0"/>
                    </a:moveTo>
                    <a:lnTo>
                      <a:pt x="19" y="2"/>
                    </a:lnTo>
                    <a:lnTo>
                      <a:pt x="9" y="10"/>
                    </a:lnTo>
                    <a:lnTo>
                      <a:pt x="2" y="20"/>
                    </a:lnTo>
                    <a:lnTo>
                      <a:pt x="0" y="31"/>
                    </a:lnTo>
                    <a:lnTo>
                      <a:pt x="0" y="156"/>
                    </a:lnTo>
                    <a:lnTo>
                      <a:pt x="2" y="167"/>
                    </a:lnTo>
                    <a:lnTo>
                      <a:pt x="9" y="177"/>
                    </a:lnTo>
                    <a:lnTo>
                      <a:pt x="19" y="185"/>
                    </a:lnTo>
                    <a:lnTo>
                      <a:pt x="31" y="186"/>
                    </a:lnTo>
                    <a:lnTo>
                      <a:pt x="332" y="186"/>
                    </a:lnTo>
                    <a:lnTo>
                      <a:pt x="344" y="185"/>
                    </a:lnTo>
                    <a:lnTo>
                      <a:pt x="355" y="177"/>
                    </a:lnTo>
                    <a:lnTo>
                      <a:pt x="363" y="167"/>
                    </a:lnTo>
                    <a:lnTo>
                      <a:pt x="365" y="156"/>
                    </a:lnTo>
                    <a:lnTo>
                      <a:pt x="365" y="31"/>
                    </a:lnTo>
                    <a:lnTo>
                      <a:pt x="363" y="20"/>
                    </a:lnTo>
                    <a:lnTo>
                      <a:pt x="355" y="10"/>
                    </a:lnTo>
                    <a:lnTo>
                      <a:pt x="344" y="2"/>
                    </a:lnTo>
                    <a:lnTo>
                      <a:pt x="332" y="0"/>
                    </a:lnTo>
                    <a:lnTo>
                      <a:pt x="31" y="0"/>
                    </a:lnTo>
                    <a:close/>
                  </a:path>
                </a:pathLst>
              </a:custGeom>
              <a:solidFill>
                <a:srgbClr val="A50021"/>
              </a:solidFill>
              <a:ln w="635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6915" name="Freeform 19"/>
              <p:cNvSpPr>
                <a:spLocks noChangeAspect="1"/>
              </p:cNvSpPr>
              <p:nvPr/>
            </p:nvSpPr>
            <p:spPr bwMode="auto">
              <a:xfrm>
                <a:off x="1493" y="4144"/>
                <a:ext cx="118" cy="59"/>
              </a:xfrm>
              <a:custGeom>
                <a:avLst/>
                <a:gdLst>
                  <a:gd name="T0" fmla="*/ 31 w 365"/>
                  <a:gd name="T1" fmla="*/ 0 h 186"/>
                  <a:gd name="T2" fmla="*/ 19 w 365"/>
                  <a:gd name="T3" fmla="*/ 2 h 186"/>
                  <a:gd name="T4" fmla="*/ 9 w 365"/>
                  <a:gd name="T5" fmla="*/ 10 h 186"/>
                  <a:gd name="T6" fmla="*/ 2 w 365"/>
                  <a:gd name="T7" fmla="*/ 21 h 186"/>
                  <a:gd name="T8" fmla="*/ 0 w 365"/>
                  <a:gd name="T9" fmla="*/ 33 h 186"/>
                  <a:gd name="T10" fmla="*/ 0 w 365"/>
                  <a:gd name="T11" fmla="*/ 155 h 186"/>
                  <a:gd name="T12" fmla="*/ 2 w 365"/>
                  <a:gd name="T13" fmla="*/ 167 h 186"/>
                  <a:gd name="T14" fmla="*/ 9 w 365"/>
                  <a:gd name="T15" fmla="*/ 177 h 186"/>
                  <a:gd name="T16" fmla="*/ 19 w 365"/>
                  <a:gd name="T17" fmla="*/ 184 h 186"/>
                  <a:gd name="T18" fmla="*/ 31 w 365"/>
                  <a:gd name="T19" fmla="*/ 186 h 186"/>
                  <a:gd name="T20" fmla="*/ 332 w 365"/>
                  <a:gd name="T21" fmla="*/ 186 h 186"/>
                  <a:gd name="T22" fmla="*/ 344 w 365"/>
                  <a:gd name="T23" fmla="*/ 184 h 186"/>
                  <a:gd name="T24" fmla="*/ 355 w 365"/>
                  <a:gd name="T25" fmla="*/ 177 h 186"/>
                  <a:gd name="T26" fmla="*/ 363 w 365"/>
                  <a:gd name="T27" fmla="*/ 167 h 186"/>
                  <a:gd name="T28" fmla="*/ 365 w 365"/>
                  <a:gd name="T29" fmla="*/ 155 h 186"/>
                  <a:gd name="T30" fmla="*/ 365 w 365"/>
                  <a:gd name="T31" fmla="*/ 33 h 186"/>
                  <a:gd name="T32" fmla="*/ 363 w 365"/>
                  <a:gd name="T33" fmla="*/ 21 h 186"/>
                  <a:gd name="T34" fmla="*/ 355 w 365"/>
                  <a:gd name="T35" fmla="*/ 10 h 186"/>
                  <a:gd name="T36" fmla="*/ 344 w 365"/>
                  <a:gd name="T37" fmla="*/ 2 h 186"/>
                  <a:gd name="T38" fmla="*/ 332 w 365"/>
                  <a:gd name="T39" fmla="*/ 0 h 186"/>
                  <a:gd name="T40" fmla="*/ 31 w 365"/>
                  <a:gd name="T41" fmla="*/ 0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65" h="186">
                    <a:moveTo>
                      <a:pt x="31" y="0"/>
                    </a:moveTo>
                    <a:lnTo>
                      <a:pt x="19" y="2"/>
                    </a:lnTo>
                    <a:lnTo>
                      <a:pt x="9" y="10"/>
                    </a:lnTo>
                    <a:lnTo>
                      <a:pt x="2" y="21"/>
                    </a:lnTo>
                    <a:lnTo>
                      <a:pt x="0" y="33"/>
                    </a:lnTo>
                    <a:lnTo>
                      <a:pt x="0" y="155"/>
                    </a:lnTo>
                    <a:lnTo>
                      <a:pt x="2" y="167"/>
                    </a:lnTo>
                    <a:lnTo>
                      <a:pt x="9" y="177"/>
                    </a:lnTo>
                    <a:lnTo>
                      <a:pt x="19" y="184"/>
                    </a:lnTo>
                    <a:lnTo>
                      <a:pt x="31" y="186"/>
                    </a:lnTo>
                    <a:lnTo>
                      <a:pt x="332" y="186"/>
                    </a:lnTo>
                    <a:lnTo>
                      <a:pt x="344" y="184"/>
                    </a:lnTo>
                    <a:lnTo>
                      <a:pt x="355" y="177"/>
                    </a:lnTo>
                    <a:lnTo>
                      <a:pt x="363" y="167"/>
                    </a:lnTo>
                    <a:lnTo>
                      <a:pt x="365" y="155"/>
                    </a:lnTo>
                    <a:lnTo>
                      <a:pt x="365" y="33"/>
                    </a:lnTo>
                    <a:lnTo>
                      <a:pt x="363" y="21"/>
                    </a:lnTo>
                    <a:lnTo>
                      <a:pt x="355" y="10"/>
                    </a:lnTo>
                    <a:lnTo>
                      <a:pt x="344" y="2"/>
                    </a:lnTo>
                    <a:lnTo>
                      <a:pt x="332" y="0"/>
                    </a:lnTo>
                    <a:lnTo>
                      <a:pt x="31" y="0"/>
                    </a:lnTo>
                    <a:close/>
                  </a:path>
                </a:pathLst>
              </a:custGeom>
              <a:solidFill>
                <a:srgbClr val="A50021"/>
              </a:solidFill>
              <a:ln w="635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6916" name="Rectangle 20"/>
              <p:cNvSpPr>
                <a:spLocks noChangeAspect="1" noChangeArrowheads="1"/>
              </p:cNvSpPr>
              <p:nvPr/>
            </p:nvSpPr>
            <p:spPr bwMode="auto">
              <a:xfrm>
                <a:off x="1580" y="4060"/>
                <a:ext cx="37" cy="5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6917" name="Line 21"/>
              <p:cNvSpPr>
                <a:spLocks noChangeAspect="1" noChangeShapeType="1"/>
              </p:cNvSpPr>
              <p:nvPr/>
            </p:nvSpPr>
            <p:spPr bwMode="auto">
              <a:xfrm>
                <a:off x="1641" y="4051"/>
                <a:ext cx="1" cy="71"/>
              </a:xfrm>
              <a:prstGeom prst="line">
                <a:avLst/>
              </a:prstGeom>
              <a:noFill/>
              <a:ln w="23813">
                <a:solidFill>
                  <a:srgbClr val="FFCC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6918" name="Line 22"/>
              <p:cNvSpPr>
                <a:spLocks noChangeAspect="1" noChangeShapeType="1"/>
              </p:cNvSpPr>
              <p:nvPr/>
            </p:nvSpPr>
            <p:spPr bwMode="auto">
              <a:xfrm flipV="1">
                <a:off x="1626" y="4074"/>
                <a:ext cx="30" cy="24"/>
              </a:xfrm>
              <a:prstGeom prst="line">
                <a:avLst/>
              </a:prstGeom>
              <a:noFill/>
              <a:ln w="19050">
                <a:solidFill>
                  <a:srgbClr val="FFCC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6919" name="Freeform 23"/>
              <p:cNvSpPr>
                <a:spLocks noChangeAspect="1"/>
              </p:cNvSpPr>
              <p:nvPr/>
            </p:nvSpPr>
            <p:spPr bwMode="auto">
              <a:xfrm>
                <a:off x="1899" y="4121"/>
                <a:ext cx="407" cy="248"/>
              </a:xfrm>
              <a:custGeom>
                <a:avLst/>
                <a:gdLst>
                  <a:gd name="T0" fmla="*/ 133 w 1250"/>
                  <a:gd name="T1" fmla="*/ 0 h 796"/>
                  <a:gd name="T2" fmla="*/ 106 w 1250"/>
                  <a:gd name="T3" fmla="*/ 2 h 796"/>
                  <a:gd name="T4" fmla="*/ 81 w 1250"/>
                  <a:gd name="T5" fmla="*/ 10 h 796"/>
                  <a:gd name="T6" fmla="*/ 60 w 1250"/>
                  <a:gd name="T7" fmla="*/ 23 h 796"/>
                  <a:gd name="T8" fmla="*/ 39 w 1250"/>
                  <a:gd name="T9" fmla="*/ 39 h 796"/>
                  <a:gd name="T10" fmla="*/ 23 w 1250"/>
                  <a:gd name="T11" fmla="*/ 60 h 796"/>
                  <a:gd name="T12" fmla="*/ 10 w 1250"/>
                  <a:gd name="T13" fmla="*/ 83 h 796"/>
                  <a:gd name="T14" fmla="*/ 2 w 1250"/>
                  <a:gd name="T15" fmla="*/ 108 h 796"/>
                  <a:gd name="T16" fmla="*/ 0 w 1250"/>
                  <a:gd name="T17" fmla="*/ 135 h 796"/>
                  <a:gd name="T18" fmla="*/ 0 w 1250"/>
                  <a:gd name="T19" fmla="*/ 664 h 796"/>
                  <a:gd name="T20" fmla="*/ 2 w 1250"/>
                  <a:gd name="T21" fmla="*/ 691 h 796"/>
                  <a:gd name="T22" fmla="*/ 10 w 1250"/>
                  <a:gd name="T23" fmla="*/ 716 h 796"/>
                  <a:gd name="T24" fmla="*/ 23 w 1250"/>
                  <a:gd name="T25" fmla="*/ 739 h 796"/>
                  <a:gd name="T26" fmla="*/ 39 w 1250"/>
                  <a:gd name="T27" fmla="*/ 758 h 796"/>
                  <a:gd name="T28" fmla="*/ 60 w 1250"/>
                  <a:gd name="T29" fmla="*/ 773 h 796"/>
                  <a:gd name="T30" fmla="*/ 81 w 1250"/>
                  <a:gd name="T31" fmla="*/ 787 h 796"/>
                  <a:gd name="T32" fmla="*/ 106 w 1250"/>
                  <a:gd name="T33" fmla="*/ 795 h 796"/>
                  <a:gd name="T34" fmla="*/ 133 w 1250"/>
                  <a:gd name="T35" fmla="*/ 796 h 796"/>
                  <a:gd name="T36" fmla="*/ 1118 w 1250"/>
                  <a:gd name="T37" fmla="*/ 796 h 796"/>
                  <a:gd name="T38" fmla="*/ 1145 w 1250"/>
                  <a:gd name="T39" fmla="*/ 795 h 796"/>
                  <a:gd name="T40" fmla="*/ 1170 w 1250"/>
                  <a:gd name="T41" fmla="*/ 787 h 796"/>
                  <a:gd name="T42" fmla="*/ 1193 w 1250"/>
                  <a:gd name="T43" fmla="*/ 773 h 796"/>
                  <a:gd name="T44" fmla="*/ 1212 w 1250"/>
                  <a:gd name="T45" fmla="*/ 758 h 796"/>
                  <a:gd name="T46" fmla="*/ 1227 w 1250"/>
                  <a:gd name="T47" fmla="*/ 739 h 796"/>
                  <a:gd name="T48" fmla="*/ 1241 w 1250"/>
                  <a:gd name="T49" fmla="*/ 716 h 796"/>
                  <a:gd name="T50" fmla="*/ 1248 w 1250"/>
                  <a:gd name="T51" fmla="*/ 691 h 796"/>
                  <a:gd name="T52" fmla="*/ 1250 w 1250"/>
                  <a:gd name="T53" fmla="*/ 664 h 796"/>
                  <a:gd name="T54" fmla="*/ 1250 w 1250"/>
                  <a:gd name="T55" fmla="*/ 135 h 796"/>
                  <a:gd name="T56" fmla="*/ 1248 w 1250"/>
                  <a:gd name="T57" fmla="*/ 108 h 796"/>
                  <a:gd name="T58" fmla="*/ 1241 w 1250"/>
                  <a:gd name="T59" fmla="*/ 83 h 796"/>
                  <a:gd name="T60" fmla="*/ 1227 w 1250"/>
                  <a:gd name="T61" fmla="*/ 60 h 796"/>
                  <a:gd name="T62" fmla="*/ 1212 w 1250"/>
                  <a:gd name="T63" fmla="*/ 39 h 796"/>
                  <a:gd name="T64" fmla="*/ 1193 w 1250"/>
                  <a:gd name="T65" fmla="*/ 23 h 796"/>
                  <a:gd name="T66" fmla="*/ 1170 w 1250"/>
                  <a:gd name="T67" fmla="*/ 10 h 796"/>
                  <a:gd name="T68" fmla="*/ 1145 w 1250"/>
                  <a:gd name="T69" fmla="*/ 2 h 796"/>
                  <a:gd name="T70" fmla="*/ 1118 w 1250"/>
                  <a:gd name="T71" fmla="*/ 0 h 796"/>
                  <a:gd name="T72" fmla="*/ 133 w 1250"/>
                  <a:gd name="T73" fmla="*/ 0 h 7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250" h="796">
                    <a:moveTo>
                      <a:pt x="133" y="0"/>
                    </a:moveTo>
                    <a:lnTo>
                      <a:pt x="106" y="2"/>
                    </a:lnTo>
                    <a:lnTo>
                      <a:pt x="81" y="10"/>
                    </a:lnTo>
                    <a:lnTo>
                      <a:pt x="60" y="23"/>
                    </a:lnTo>
                    <a:lnTo>
                      <a:pt x="39" y="39"/>
                    </a:lnTo>
                    <a:lnTo>
                      <a:pt x="23" y="60"/>
                    </a:lnTo>
                    <a:lnTo>
                      <a:pt x="10" y="83"/>
                    </a:lnTo>
                    <a:lnTo>
                      <a:pt x="2" y="108"/>
                    </a:lnTo>
                    <a:lnTo>
                      <a:pt x="0" y="135"/>
                    </a:lnTo>
                    <a:lnTo>
                      <a:pt x="0" y="664"/>
                    </a:lnTo>
                    <a:lnTo>
                      <a:pt x="2" y="691"/>
                    </a:lnTo>
                    <a:lnTo>
                      <a:pt x="10" y="716"/>
                    </a:lnTo>
                    <a:lnTo>
                      <a:pt x="23" y="739"/>
                    </a:lnTo>
                    <a:lnTo>
                      <a:pt x="39" y="758"/>
                    </a:lnTo>
                    <a:lnTo>
                      <a:pt x="60" y="773"/>
                    </a:lnTo>
                    <a:lnTo>
                      <a:pt x="81" y="787"/>
                    </a:lnTo>
                    <a:lnTo>
                      <a:pt x="106" y="795"/>
                    </a:lnTo>
                    <a:lnTo>
                      <a:pt x="133" y="796"/>
                    </a:lnTo>
                    <a:lnTo>
                      <a:pt x="1118" y="796"/>
                    </a:lnTo>
                    <a:lnTo>
                      <a:pt x="1145" y="795"/>
                    </a:lnTo>
                    <a:lnTo>
                      <a:pt x="1170" y="787"/>
                    </a:lnTo>
                    <a:lnTo>
                      <a:pt x="1193" y="773"/>
                    </a:lnTo>
                    <a:lnTo>
                      <a:pt x="1212" y="758"/>
                    </a:lnTo>
                    <a:lnTo>
                      <a:pt x="1227" y="739"/>
                    </a:lnTo>
                    <a:lnTo>
                      <a:pt x="1241" y="716"/>
                    </a:lnTo>
                    <a:lnTo>
                      <a:pt x="1248" y="691"/>
                    </a:lnTo>
                    <a:lnTo>
                      <a:pt x="1250" y="664"/>
                    </a:lnTo>
                    <a:lnTo>
                      <a:pt x="1250" y="135"/>
                    </a:lnTo>
                    <a:lnTo>
                      <a:pt x="1248" y="108"/>
                    </a:lnTo>
                    <a:lnTo>
                      <a:pt x="1241" y="83"/>
                    </a:lnTo>
                    <a:lnTo>
                      <a:pt x="1227" y="60"/>
                    </a:lnTo>
                    <a:lnTo>
                      <a:pt x="1212" y="39"/>
                    </a:lnTo>
                    <a:lnTo>
                      <a:pt x="1193" y="23"/>
                    </a:lnTo>
                    <a:lnTo>
                      <a:pt x="1170" y="10"/>
                    </a:lnTo>
                    <a:lnTo>
                      <a:pt x="1145" y="2"/>
                    </a:lnTo>
                    <a:lnTo>
                      <a:pt x="1118" y="0"/>
                    </a:lnTo>
                    <a:lnTo>
                      <a:pt x="133" y="0"/>
                    </a:lnTo>
                    <a:close/>
                  </a:path>
                </a:pathLst>
              </a:custGeom>
              <a:solidFill>
                <a:srgbClr val="B2B2B2"/>
              </a:solidFill>
              <a:ln w="6350">
                <a:solidFill>
                  <a:srgbClr val="FFCC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6920" name="Freeform 24"/>
              <p:cNvSpPr>
                <a:spLocks noChangeAspect="1"/>
              </p:cNvSpPr>
              <p:nvPr/>
            </p:nvSpPr>
            <p:spPr bwMode="auto">
              <a:xfrm>
                <a:off x="1936" y="4217"/>
                <a:ext cx="119" cy="58"/>
              </a:xfrm>
              <a:custGeom>
                <a:avLst/>
                <a:gdLst>
                  <a:gd name="T0" fmla="*/ 31 w 365"/>
                  <a:gd name="T1" fmla="*/ 0 h 186"/>
                  <a:gd name="T2" fmla="*/ 20 w 365"/>
                  <a:gd name="T3" fmla="*/ 2 h 186"/>
                  <a:gd name="T4" fmla="*/ 10 w 365"/>
                  <a:gd name="T5" fmla="*/ 10 h 186"/>
                  <a:gd name="T6" fmla="*/ 2 w 365"/>
                  <a:gd name="T7" fmla="*/ 20 h 186"/>
                  <a:gd name="T8" fmla="*/ 0 w 365"/>
                  <a:gd name="T9" fmla="*/ 31 h 186"/>
                  <a:gd name="T10" fmla="*/ 0 w 365"/>
                  <a:gd name="T11" fmla="*/ 156 h 186"/>
                  <a:gd name="T12" fmla="*/ 2 w 365"/>
                  <a:gd name="T13" fmla="*/ 167 h 186"/>
                  <a:gd name="T14" fmla="*/ 10 w 365"/>
                  <a:gd name="T15" fmla="*/ 177 h 186"/>
                  <a:gd name="T16" fmla="*/ 20 w 365"/>
                  <a:gd name="T17" fmla="*/ 185 h 186"/>
                  <a:gd name="T18" fmla="*/ 31 w 365"/>
                  <a:gd name="T19" fmla="*/ 186 h 186"/>
                  <a:gd name="T20" fmla="*/ 333 w 365"/>
                  <a:gd name="T21" fmla="*/ 186 h 186"/>
                  <a:gd name="T22" fmla="*/ 344 w 365"/>
                  <a:gd name="T23" fmla="*/ 185 h 186"/>
                  <a:gd name="T24" fmla="*/ 356 w 365"/>
                  <a:gd name="T25" fmla="*/ 177 h 186"/>
                  <a:gd name="T26" fmla="*/ 363 w 365"/>
                  <a:gd name="T27" fmla="*/ 167 h 186"/>
                  <a:gd name="T28" fmla="*/ 365 w 365"/>
                  <a:gd name="T29" fmla="*/ 156 h 186"/>
                  <a:gd name="T30" fmla="*/ 365 w 365"/>
                  <a:gd name="T31" fmla="*/ 31 h 186"/>
                  <a:gd name="T32" fmla="*/ 363 w 365"/>
                  <a:gd name="T33" fmla="*/ 20 h 186"/>
                  <a:gd name="T34" fmla="*/ 356 w 365"/>
                  <a:gd name="T35" fmla="*/ 10 h 186"/>
                  <a:gd name="T36" fmla="*/ 344 w 365"/>
                  <a:gd name="T37" fmla="*/ 2 h 186"/>
                  <a:gd name="T38" fmla="*/ 333 w 365"/>
                  <a:gd name="T39" fmla="*/ 0 h 186"/>
                  <a:gd name="T40" fmla="*/ 31 w 365"/>
                  <a:gd name="T41" fmla="*/ 0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65" h="186">
                    <a:moveTo>
                      <a:pt x="31" y="0"/>
                    </a:moveTo>
                    <a:lnTo>
                      <a:pt x="20" y="2"/>
                    </a:lnTo>
                    <a:lnTo>
                      <a:pt x="10" y="10"/>
                    </a:lnTo>
                    <a:lnTo>
                      <a:pt x="2" y="20"/>
                    </a:lnTo>
                    <a:lnTo>
                      <a:pt x="0" y="31"/>
                    </a:lnTo>
                    <a:lnTo>
                      <a:pt x="0" y="156"/>
                    </a:lnTo>
                    <a:lnTo>
                      <a:pt x="2" y="167"/>
                    </a:lnTo>
                    <a:lnTo>
                      <a:pt x="10" y="177"/>
                    </a:lnTo>
                    <a:lnTo>
                      <a:pt x="20" y="185"/>
                    </a:lnTo>
                    <a:lnTo>
                      <a:pt x="31" y="186"/>
                    </a:lnTo>
                    <a:lnTo>
                      <a:pt x="333" y="186"/>
                    </a:lnTo>
                    <a:lnTo>
                      <a:pt x="344" y="185"/>
                    </a:lnTo>
                    <a:lnTo>
                      <a:pt x="356" y="177"/>
                    </a:lnTo>
                    <a:lnTo>
                      <a:pt x="363" y="167"/>
                    </a:lnTo>
                    <a:lnTo>
                      <a:pt x="365" y="156"/>
                    </a:lnTo>
                    <a:lnTo>
                      <a:pt x="365" y="31"/>
                    </a:lnTo>
                    <a:lnTo>
                      <a:pt x="363" y="20"/>
                    </a:lnTo>
                    <a:lnTo>
                      <a:pt x="356" y="10"/>
                    </a:lnTo>
                    <a:lnTo>
                      <a:pt x="344" y="2"/>
                    </a:lnTo>
                    <a:lnTo>
                      <a:pt x="333" y="0"/>
                    </a:lnTo>
                    <a:lnTo>
                      <a:pt x="31" y="0"/>
                    </a:lnTo>
                    <a:close/>
                  </a:path>
                </a:pathLst>
              </a:custGeom>
              <a:solidFill>
                <a:srgbClr val="A50021"/>
              </a:solidFill>
              <a:ln w="635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6921" name="Freeform 25"/>
              <p:cNvSpPr>
                <a:spLocks noChangeAspect="1"/>
              </p:cNvSpPr>
              <p:nvPr/>
            </p:nvSpPr>
            <p:spPr bwMode="auto">
              <a:xfrm>
                <a:off x="1936" y="4288"/>
                <a:ext cx="119" cy="58"/>
              </a:xfrm>
              <a:custGeom>
                <a:avLst/>
                <a:gdLst>
                  <a:gd name="T0" fmla="*/ 31 w 365"/>
                  <a:gd name="T1" fmla="*/ 0 h 186"/>
                  <a:gd name="T2" fmla="*/ 20 w 365"/>
                  <a:gd name="T3" fmla="*/ 2 h 186"/>
                  <a:gd name="T4" fmla="*/ 10 w 365"/>
                  <a:gd name="T5" fmla="*/ 9 h 186"/>
                  <a:gd name="T6" fmla="*/ 2 w 365"/>
                  <a:gd name="T7" fmla="*/ 19 h 186"/>
                  <a:gd name="T8" fmla="*/ 0 w 365"/>
                  <a:gd name="T9" fmla="*/ 30 h 186"/>
                  <a:gd name="T10" fmla="*/ 0 w 365"/>
                  <a:gd name="T11" fmla="*/ 153 h 186"/>
                  <a:gd name="T12" fmla="*/ 2 w 365"/>
                  <a:gd name="T13" fmla="*/ 165 h 186"/>
                  <a:gd name="T14" fmla="*/ 10 w 365"/>
                  <a:gd name="T15" fmla="*/ 176 h 186"/>
                  <a:gd name="T16" fmla="*/ 20 w 365"/>
                  <a:gd name="T17" fmla="*/ 184 h 186"/>
                  <a:gd name="T18" fmla="*/ 31 w 365"/>
                  <a:gd name="T19" fmla="*/ 186 h 186"/>
                  <a:gd name="T20" fmla="*/ 333 w 365"/>
                  <a:gd name="T21" fmla="*/ 186 h 186"/>
                  <a:gd name="T22" fmla="*/ 344 w 365"/>
                  <a:gd name="T23" fmla="*/ 184 h 186"/>
                  <a:gd name="T24" fmla="*/ 356 w 365"/>
                  <a:gd name="T25" fmla="*/ 176 h 186"/>
                  <a:gd name="T26" fmla="*/ 363 w 365"/>
                  <a:gd name="T27" fmla="*/ 165 h 186"/>
                  <a:gd name="T28" fmla="*/ 365 w 365"/>
                  <a:gd name="T29" fmla="*/ 153 h 186"/>
                  <a:gd name="T30" fmla="*/ 365 w 365"/>
                  <a:gd name="T31" fmla="*/ 30 h 186"/>
                  <a:gd name="T32" fmla="*/ 363 w 365"/>
                  <a:gd name="T33" fmla="*/ 19 h 186"/>
                  <a:gd name="T34" fmla="*/ 356 w 365"/>
                  <a:gd name="T35" fmla="*/ 9 h 186"/>
                  <a:gd name="T36" fmla="*/ 344 w 365"/>
                  <a:gd name="T37" fmla="*/ 2 h 186"/>
                  <a:gd name="T38" fmla="*/ 333 w 365"/>
                  <a:gd name="T39" fmla="*/ 0 h 186"/>
                  <a:gd name="T40" fmla="*/ 31 w 365"/>
                  <a:gd name="T41" fmla="*/ 0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65" h="186">
                    <a:moveTo>
                      <a:pt x="31" y="0"/>
                    </a:moveTo>
                    <a:lnTo>
                      <a:pt x="20" y="2"/>
                    </a:lnTo>
                    <a:lnTo>
                      <a:pt x="10" y="9"/>
                    </a:lnTo>
                    <a:lnTo>
                      <a:pt x="2" y="19"/>
                    </a:lnTo>
                    <a:lnTo>
                      <a:pt x="0" y="30"/>
                    </a:lnTo>
                    <a:lnTo>
                      <a:pt x="0" y="153"/>
                    </a:lnTo>
                    <a:lnTo>
                      <a:pt x="2" y="165"/>
                    </a:lnTo>
                    <a:lnTo>
                      <a:pt x="10" y="176"/>
                    </a:lnTo>
                    <a:lnTo>
                      <a:pt x="20" y="184"/>
                    </a:lnTo>
                    <a:lnTo>
                      <a:pt x="31" y="186"/>
                    </a:lnTo>
                    <a:lnTo>
                      <a:pt x="333" y="186"/>
                    </a:lnTo>
                    <a:lnTo>
                      <a:pt x="344" y="184"/>
                    </a:lnTo>
                    <a:lnTo>
                      <a:pt x="356" y="176"/>
                    </a:lnTo>
                    <a:lnTo>
                      <a:pt x="363" y="165"/>
                    </a:lnTo>
                    <a:lnTo>
                      <a:pt x="365" y="153"/>
                    </a:lnTo>
                    <a:lnTo>
                      <a:pt x="365" y="30"/>
                    </a:lnTo>
                    <a:lnTo>
                      <a:pt x="363" y="19"/>
                    </a:lnTo>
                    <a:lnTo>
                      <a:pt x="356" y="9"/>
                    </a:lnTo>
                    <a:lnTo>
                      <a:pt x="344" y="2"/>
                    </a:lnTo>
                    <a:lnTo>
                      <a:pt x="333" y="0"/>
                    </a:lnTo>
                    <a:lnTo>
                      <a:pt x="31" y="0"/>
                    </a:lnTo>
                    <a:close/>
                  </a:path>
                </a:pathLst>
              </a:custGeom>
              <a:solidFill>
                <a:srgbClr val="A50021"/>
              </a:solidFill>
              <a:ln w="635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6922" name="Freeform 26"/>
              <p:cNvSpPr>
                <a:spLocks noChangeAspect="1"/>
              </p:cNvSpPr>
              <p:nvPr/>
            </p:nvSpPr>
            <p:spPr bwMode="auto">
              <a:xfrm>
                <a:off x="1936" y="4146"/>
                <a:ext cx="119" cy="58"/>
              </a:xfrm>
              <a:custGeom>
                <a:avLst/>
                <a:gdLst>
                  <a:gd name="T0" fmla="*/ 31 w 365"/>
                  <a:gd name="T1" fmla="*/ 0 h 186"/>
                  <a:gd name="T2" fmla="*/ 20 w 365"/>
                  <a:gd name="T3" fmla="*/ 2 h 186"/>
                  <a:gd name="T4" fmla="*/ 10 w 365"/>
                  <a:gd name="T5" fmla="*/ 10 h 186"/>
                  <a:gd name="T6" fmla="*/ 2 w 365"/>
                  <a:gd name="T7" fmla="*/ 21 h 186"/>
                  <a:gd name="T8" fmla="*/ 0 w 365"/>
                  <a:gd name="T9" fmla="*/ 33 h 186"/>
                  <a:gd name="T10" fmla="*/ 0 w 365"/>
                  <a:gd name="T11" fmla="*/ 155 h 186"/>
                  <a:gd name="T12" fmla="*/ 2 w 365"/>
                  <a:gd name="T13" fmla="*/ 167 h 186"/>
                  <a:gd name="T14" fmla="*/ 10 w 365"/>
                  <a:gd name="T15" fmla="*/ 177 h 186"/>
                  <a:gd name="T16" fmla="*/ 20 w 365"/>
                  <a:gd name="T17" fmla="*/ 184 h 186"/>
                  <a:gd name="T18" fmla="*/ 31 w 365"/>
                  <a:gd name="T19" fmla="*/ 186 h 186"/>
                  <a:gd name="T20" fmla="*/ 333 w 365"/>
                  <a:gd name="T21" fmla="*/ 186 h 186"/>
                  <a:gd name="T22" fmla="*/ 344 w 365"/>
                  <a:gd name="T23" fmla="*/ 184 h 186"/>
                  <a:gd name="T24" fmla="*/ 356 w 365"/>
                  <a:gd name="T25" fmla="*/ 177 h 186"/>
                  <a:gd name="T26" fmla="*/ 363 w 365"/>
                  <a:gd name="T27" fmla="*/ 167 h 186"/>
                  <a:gd name="T28" fmla="*/ 365 w 365"/>
                  <a:gd name="T29" fmla="*/ 155 h 186"/>
                  <a:gd name="T30" fmla="*/ 365 w 365"/>
                  <a:gd name="T31" fmla="*/ 33 h 186"/>
                  <a:gd name="T32" fmla="*/ 363 w 365"/>
                  <a:gd name="T33" fmla="*/ 21 h 186"/>
                  <a:gd name="T34" fmla="*/ 356 w 365"/>
                  <a:gd name="T35" fmla="*/ 10 h 186"/>
                  <a:gd name="T36" fmla="*/ 344 w 365"/>
                  <a:gd name="T37" fmla="*/ 2 h 186"/>
                  <a:gd name="T38" fmla="*/ 333 w 365"/>
                  <a:gd name="T39" fmla="*/ 0 h 186"/>
                  <a:gd name="T40" fmla="*/ 31 w 365"/>
                  <a:gd name="T41" fmla="*/ 0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65" h="186">
                    <a:moveTo>
                      <a:pt x="31" y="0"/>
                    </a:moveTo>
                    <a:lnTo>
                      <a:pt x="20" y="2"/>
                    </a:lnTo>
                    <a:lnTo>
                      <a:pt x="10" y="10"/>
                    </a:lnTo>
                    <a:lnTo>
                      <a:pt x="2" y="21"/>
                    </a:lnTo>
                    <a:lnTo>
                      <a:pt x="0" y="33"/>
                    </a:lnTo>
                    <a:lnTo>
                      <a:pt x="0" y="155"/>
                    </a:lnTo>
                    <a:lnTo>
                      <a:pt x="2" y="167"/>
                    </a:lnTo>
                    <a:lnTo>
                      <a:pt x="10" y="177"/>
                    </a:lnTo>
                    <a:lnTo>
                      <a:pt x="20" y="184"/>
                    </a:lnTo>
                    <a:lnTo>
                      <a:pt x="31" y="186"/>
                    </a:lnTo>
                    <a:lnTo>
                      <a:pt x="333" y="186"/>
                    </a:lnTo>
                    <a:lnTo>
                      <a:pt x="344" y="184"/>
                    </a:lnTo>
                    <a:lnTo>
                      <a:pt x="356" y="177"/>
                    </a:lnTo>
                    <a:lnTo>
                      <a:pt x="363" y="167"/>
                    </a:lnTo>
                    <a:lnTo>
                      <a:pt x="365" y="155"/>
                    </a:lnTo>
                    <a:lnTo>
                      <a:pt x="365" y="33"/>
                    </a:lnTo>
                    <a:lnTo>
                      <a:pt x="363" y="21"/>
                    </a:lnTo>
                    <a:lnTo>
                      <a:pt x="356" y="10"/>
                    </a:lnTo>
                    <a:lnTo>
                      <a:pt x="344" y="2"/>
                    </a:lnTo>
                    <a:lnTo>
                      <a:pt x="333" y="0"/>
                    </a:lnTo>
                    <a:lnTo>
                      <a:pt x="31" y="0"/>
                    </a:lnTo>
                    <a:close/>
                  </a:path>
                </a:pathLst>
              </a:custGeom>
              <a:solidFill>
                <a:srgbClr val="A50021"/>
              </a:solidFill>
              <a:ln w="635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6923" name="Freeform 27"/>
              <p:cNvSpPr>
                <a:spLocks noChangeAspect="1"/>
              </p:cNvSpPr>
              <p:nvPr/>
            </p:nvSpPr>
            <p:spPr bwMode="auto">
              <a:xfrm>
                <a:off x="2069" y="4187"/>
                <a:ext cx="208" cy="116"/>
              </a:xfrm>
              <a:custGeom>
                <a:avLst/>
                <a:gdLst>
                  <a:gd name="T0" fmla="*/ 63 w 637"/>
                  <a:gd name="T1" fmla="*/ 0 h 372"/>
                  <a:gd name="T2" fmla="*/ 49 w 637"/>
                  <a:gd name="T3" fmla="*/ 2 h 372"/>
                  <a:gd name="T4" fmla="*/ 38 w 637"/>
                  <a:gd name="T5" fmla="*/ 6 h 372"/>
                  <a:gd name="T6" fmla="*/ 28 w 637"/>
                  <a:gd name="T7" fmla="*/ 10 h 372"/>
                  <a:gd name="T8" fmla="*/ 19 w 637"/>
                  <a:gd name="T9" fmla="*/ 18 h 372"/>
                  <a:gd name="T10" fmla="*/ 11 w 637"/>
                  <a:gd name="T11" fmla="*/ 27 h 372"/>
                  <a:gd name="T12" fmla="*/ 5 w 637"/>
                  <a:gd name="T13" fmla="*/ 37 h 372"/>
                  <a:gd name="T14" fmla="*/ 1 w 637"/>
                  <a:gd name="T15" fmla="*/ 48 h 372"/>
                  <a:gd name="T16" fmla="*/ 0 w 637"/>
                  <a:gd name="T17" fmla="*/ 62 h 372"/>
                  <a:gd name="T18" fmla="*/ 0 w 637"/>
                  <a:gd name="T19" fmla="*/ 309 h 372"/>
                  <a:gd name="T20" fmla="*/ 1 w 637"/>
                  <a:gd name="T21" fmla="*/ 323 h 372"/>
                  <a:gd name="T22" fmla="*/ 5 w 637"/>
                  <a:gd name="T23" fmla="*/ 334 h 372"/>
                  <a:gd name="T24" fmla="*/ 11 w 637"/>
                  <a:gd name="T25" fmla="*/ 344 h 372"/>
                  <a:gd name="T26" fmla="*/ 19 w 637"/>
                  <a:gd name="T27" fmla="*/ 353 h 372"/>
                  <a:gd name="T28" fmla="*/ 28 w 637"/>
                  <a:gd name="T29" fmla="*/ 361 h 372"/>
                  <a:gd name="T30" fmla="*/ 38 w 637"/>
                  <a:gd name="T31" fmla="*/ 367 h 372"/>
                  <a:gd name="T32" fmla="*/ 49 w 637"/>
                  <a:gd name="T33" fmla="*/ 371 h 372"/>
                  <a:gd name="T34" fmla="*/ 63 w 637"/>
                  <a:gd name="T35" fmla="*/ 372 h 372"/>
                  <a:gd name="T36" fmla="*/ 576 w 637"/>
                  <a:gd name="T37" fmla="*/ 372 h 372"/>
                  <a:gd name="T38" fmla="*/ 589 w 637"/>
                  <a:gd name="T39" fmla="*/ 371 h 372"/>
                  <a:gd name="T40" fmla="*/ 601 w 637"/>
                  <a:gd name="T41" fmla="*/ 367 h 372"/>
                  <a:gd name="T42" fmla="*/ 610 w 637"/>
                  <a:gd name="T43" fmla="*/ 361 h 372"/>
                  <a:gd name="T44" fmla="*/ 620 w 637"/>
                  <a:gd name="T45" fmla="*/ 353 h 372"/>
                  <a:gd name="T46" fmla="*/ 628 w 637"/>
                  <a:gd name="T47" fmla="*/ 344 h 372"/>
                  <a:gd name="T48" fmla="*/ 633 w 637"/>
                  <a:gd name="T49" fmla="*/ 334 h 372"/>
                  <a:gd name="T50" fmla="*/ 635 w 637"/>
                  <a:gd name="T51" fmla="*/ 323 h 372"/>
                  <a:gd name="T52" fmla="*/ 637 w 637"/>
                  <a:gd name="T53" fmla="*/ 309 h 372"/>
                  <a:gd name="T54" fmla="*/ 637 w 637"/>
                  <a:gd name="T55" fmla="*/ 62 h 372"/>
                  <a:gd name="T56" fmla="*/ 635 w 637"/>
                  <a:gd name="T57" fmla="*/ 48 h 372"/>
                  <a:gd name="T58" fmla="*/ 633 w 637"/>
                  <a:gd name="T59" fmla="*/ 37 h 372"/>
                  <a:gd name="T60" fmla="*/ 628 w 637"/>
                  <a:gd name="T61" fmla="*/ 27 h 372"/>
                  <a:gd name="T62" fmla="*/ 620 w 637"/>
                  <a:gd name="T63" fmla="*/ 18 h 372"/>
                  <a:gd name="T64" fmla="*/ 610 w 637"/>
                  <a:gd name="T65" fmla="*/ 10 h 372"/>
                  <a:gd name="T66" fmla="*/ 601 w 637"/>
                  <a:gd name="T67" fmla="*/ 6 h 372"/>
                  <a:gd name="T68" fmla="*/ 589 w 637"/>
                  <a:gd name="T69" fmla="*/ 2 h 372"/>
                  <a:gd name="T70" fmla="*/ 576 w 637"/>
                  <a:gd name="T71" fmla="*/ 0 h 372"/>
                  <a:gd name="T72" fmla="*/ 63 w 637"/>
                  <a:gd name="T73" fmla="*/ 0 h 3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637" h="372">
                    <a:moveTo>
                      <a:pt x="63" y="0"/>
                    </a:moveTo>
                    <a:lnTo>
                      <a:pt x="49" y="2"/>
                    </a:lnTo>
                    <a:lnTo>
                      <a:pt x="38" y="6"/>
                    </a:lnTo>
                    <a:lnTo>
                      <a:pt x="28" y="10"/>
                    </a:lnTo>
                    <a:lnTo>
                      <a:pt x="19" y="18"/>
                    </a:lnTo>
                    <a:lnTo>
                      <a:pt x="11" y="27"/>
                    </a:lnTo>
                    <a:lnTo>
                      <a:pt x="5" y="37"/>
                    </a:lnTo>
                    <a:lnTo>
                      <a:pt x="1" y="48"/>
                    </a:lnTo>
                    <a:lnTo>
                      <a:pt x="0" y="62"/>
                    </a:lnTo>
                    <a:lnTo>
                      <a:pt x="0" y="309"/>
                    </a:lnTo>
                    <a:lnTo>
                      <a:pt x="1" y="323"/>
                    </a:lnTo>
                    <a:lnTo>
                      <a:pt x="5" y="334"/>
                    </a:lnTo>
                    <a:lnTo>
                      <a:pt x="11" y="344"/>
                    </a:lnTo>
                    <a:lnTo>
                      <a:pt x="19" y="353"/>
                    </a:lnTo>
                    <a:lnTo>
                      <a:pt x="28" y="361"/>
                    </a:lnTo>
                    <a:lnTo>
                      <a:pt x="38" y="367"/>
                    </a:lnTo>
                    <a:lnTo>
                      <a:pt x="49" y="371"/>
                    </a:lnTo>
                    <a:lnTo>
                      <a:pt x="63" y="372"/>
                    </a:lnTo>
                    <a:lnTo>
                      <a:pt x="576" y="372"/>
                    </a:lnTo>
                    <a:lnTo>
                      <a:pt x="589" y="371"/>
                    </a:lnTo>
                    <a:lnTo>
                      <a:pt x="601" y="367"/>
                    </a:lnTo>
                    <a:lnTo>
                      <a:pt x="610" y="361"/>
                    </a:lnTo>
                    <a:lnTo>
                      <a:pt x="620" y="353"/>
                    </a:lnTo>
                    <a:lnTo>
                      <a:pt x="628" y="344"/>
                    </a:lnTo>
                    <a:lnTo>
                      <a:pt x="633" y="334"/>
                    </a:lnTo>
                    <a:lnTo>
                      <a:pt x="635" y="323"/>
                    </a:lnTo>
                    <a:lnTo>
                      <a:pt x="637" y="309"/>
                    </a:lnTo>
                    <a:lnTo>
                      <a:pt x="637" y="62"/>
                    </a:lnTo>
                    <a:lnTo>
                      <a:pt x="635" y="48"/>
                    </a:lnTo>
                    <a:lnTo>
                      <a:pt x="633" y="37"/>
                    </a:lnTo>
                    <a:lnTo>
                      <a:pt x="628" y="27"/>
                    </a:lnTo>
                    <a:lnTo>
                      <a:pt x="620" y="18"/>
                    </a:lnTo>
                    <a:lnTo>
                      <a:pt x="610" y="10"/>
                    </a:lnTo>
                    <a:lnTo>
                      <a:pt x="601" y="6"/>
                    </a:lnTo>
                    <a:lnTo>
                      <a:pt x="589" y="2"/>
                    </a:lnTo>
                    <a:lnTo>
                      <a:pt x="576" y="0"/>
                    </a:lnTo>
                    <a:lnTo>
                      <a:pt x="63" y="0"/>
                    </a:lnTo>
                    <a:close/>
                  </a:path>
                </a:pathLst>
              </a:custGeom>
              <a:solidFill>
                <a:srgbClr val="0099CC"/>
              </a:solidFill>
              <a:ln w="635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6924" name="Rectangle 28"/>
              <p:cNvSpPr>
                <a:spLocks noChangeAspect="1" noChangeArrowheads="1"/>
              </p:cNvSpPr>
              <p:nvPr/>
            </p:nvSpPr>
            <p:spPr bwMode="auto">
              <a:xfrm>
                <a:off x="2025" y="4061"/>
                <a:ext cx="37" cy="5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6925" name="Line 29"/>
              <p:cNvSpPr>
                <a:spLocks noChangeAspect="1" noChangeShapeType="1"/>
              </p:cNvSpPr>
              <p:nvPr/>
            </p:nvSpPr>
            <p:spPr bwMode="auto">
              <a:xfrm>
                <a:off x="2083" y="4051"/>
                <a:ext cx="1" cy="71"/>
              </a:xfrm>
              <a:prstGeom prst="line">
                <a:avLst/>
              </a:prstGeom>
              <a:noFill/>
              <a:ln w="23813">
                <a:solidFill>
                  <a:srgbClr val="FFCC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6926" name="Line 30"/>
              <p:cNvSpPr>
                <a:spLocks noChangeAspect="1" noChangeShapeType="1"/>
              </p:cNvSpPr>
              <p:nvPr/>
            </p:nvSpPr>
            <p:spPr bwMode="auto">
              <a:xfrm flipV="1">
                <a:off x="2069" y="4075"/>
                <a:ext cx="29" cy="24"/>
              </a:xfrm>
              <a:prstGeom prst="line">
                <a:avLst/>
              </a:prstGeom>
              <a:noFill/>
              <a:ln w="19050">
                <a:solidFill>
                  <a:srgbClr val="FFCC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6927" name="Oval 31"/>
              <p:cNvSpPr>
                <a:spLocks noChangeAspect="1" noChangeArrowheads="1"/>
              </p:cNvSpPr>
              <p:nvPr/>
            </p:nvSpPr>
            <p:spPr bwMode="auto">
              <a:xfrm>
                <a:off x="2340" y="4264"/>
                <a:ext cx="16" cy="15"/>
              </a:xfrm>
              <a:prstGeom prst="ellipse">
                <a:avLst/>
              </a:prstGeom>
              <a:solidFill>
                <a:srgbClr val="FFCC00"/>
              </a:solidFill>
              <a:ln w="23813">
                <a:solidFill>
                  <a:srgbClr val="FFCC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6928" name="Oval 32"/>
              <p:cNvSpPr>
                <a:spLocks noChangeAspect="1" noChangeArrowheads="1"/>
              </p:cNvSpPr>
              <p:nvPr/>
            </p:nvSpPr>
            <p:spPr bwMode="auto">
              <a:xfrm>
                <a:off x="2390" y="4264"/>
                <a:ext cx="16" cy="15"/>
              </a:xfrm>
              <a:prstGeom prst="ellipse">
                <a:avLst/>
              </a:prstGeom>
              <a:solidFill>
                <a:srgbClr val="FFCC00"/>
              </a:solidFill>
              <a:ln w="23813">
                <a:solidFill>
                  <a:srgbClr val="FFCC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6929" name="Oval 33"/>
              <p:cNvSpPr>
                <a:spLocks noChangeAspect="1" noChangeArrowheads="1"/>
              </p:cNvSpPr>
              <p:nvPr/>
            </p:nvSpPr>
            <p:spPr bwMode="auto">
              <a:xfrm>
                <a:off x="2440" y="4264"/>
                <a:ext cx="16" cy="15"/>
              </a:xfrm>
              <a:prstGeom prst="ellipse">
                <a:avLst/>
              </a:prstGeom>
              <a:solidFill>
                <a:srgbClr val="FFCC00"/>
              </a:solidFill>
              <a:ln w="23813">
                <a:solidFill>
                  <a:srgbClr val="FFCC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6930" name="Freeform 34"/>
              <p:cNvSpPr>
                <a:spLocks noChangeAspect="1"/>
              </p:cNvSpPr>
              <p:nvPr/>
            </p:nvSpPr>
            <p:spPr bwMode="auto">
              <a:xfrm>
                <a:off x="2491" y="4121"/>
                <a:ext cx="407" cy="249"/>
              </a:xfrm>
              <a:custGeom>
                <a:avLst/>
                <a:gdLst>
                  <a:gd name="T0" fmla="*/ 132 w 1250"/>
                  <a:gd name="T1" fmla="*/ 0 h 796"/>
                  <a:gd name="T2" fmla="*/ 106 w 1250"/>
                  <a:gd name="T3" fmla="*/ 2 h 796"/>
                  <a:gd name="T4" fmla="*/ 81 w 1250"/>
                  <a:gd name="T5" fmla="*/ 10 h 796"/>
                  <a:gd name="T6" fmla="*/ 59 w 1250"/>
                  <a:gd name="T7" fmla="*/ 23 h 796"/>
                  <a:gd name="T8" fmla="*/ 38 w 1250"/>
                  <a:gd name="T9" fmla="*/ 39 h 796"/>
                  <a:gd name="T10" fmla="*/ 23 w 1250"/>
                  <a:gd name="T11" fmla="*/ 60 h 796"/>
                  <a:gd name="T12" fmla="*/ 9 w 1250"/>
                  <a:gd name="T13" fmla="*/ 83 h 796"/>
                  <a:gd name="T14" fmla="*/ 2 w 1250"/>
                  <a:gd name="T15" fmla="*/ 108 h 796"/>
                  <a:gd name="T16" fmla="*/ 0 w 1250"/>
                  <a:gd name="T17" fmla="*/ 135 h 796"/>
                  <a:gd name="T18" fmla="*/ 0 w 1250"/>
                  <a:gd name="T19" fmla="*/ 664 h 796"/>
                  <a:gd name="T20" fmla="*/ 2 w 1250"/>
                  <a:gd name="T21" fmla="*/ 691 h 796"/>
                  <a:gd name="T22" fmla="*/ 9 w 1250"/>
                  <a:gd name="T23" fmla="*/ 716 h 796"/>
                  <a:gd name="T24" fmla="*/ 23 w 1250"/>
                  <a:gd name="T25" fmla="*/ 739 h 796"/>
                  <a:gd name="T26" fmla="*/ 38 w 1250"/>
                  <a:gd name="T27" fmla="*/ 758 h 796"/>
                  <a:gd name="T28" fmla="*/ 59 w 1250"/>
                  <a:gd name="T29" fmla="*/ 773 h 796"/>
                  <a:gd name="T30" fmla="*/ 81 w 1250"/>
                  <a:gd name="T31" fmla="*/ 787 h 796"/>
                  <a:gd name="T32" fmla="*/ 106 w 1250"/>
                  <a:gd name="T33" fmla="*/ 795 h 796"/>
                  <a:gd name="T34" fmla="*/ 132 w 1250"/>
                  <a:gd name="T35" fmla="*/ 796 h 796"/>
                  <a:gd name="T36" fmla="*/ 1118 w 1250"/>
                  <a:gd name="T37" fmla="*/ 796 h 796"/>
                  <a:gd name="T38" fmla="*/ 1145 w 1250"/>
                  <a:gd name="T39" fmla="*/ 795 h 796"/>
                  <a:gd name="T40" fmla="*/ 1169 w 1250"/>
                  <a:gd name="T41" fmla="*/ 787 h 796"/>
                  <a:gd name="T42" fmla="*/ 1193 w 1250"/>
                  <a:gd name="T43" fmla="*/ 773 h 796"/>
                  <a:gd name="T44" fmla="*/ 1212 w 1250"/>
                  <a:gd name="T45" fmla="*/ 758 h 796"/>
                  <a:gd name="T46" fmla="*/ 1227 w 1250"/>
                  <a:gd name="T47" fmla="*/ 739 h 796"/>
                  <a:gd name="T48" fmla="*/ 1241 w 1250"/>
                  <a:gd name="T49" fmla="*/ 716 h 796"/>
                  <a:gd name="T50" fmla="*/ 1248 w 1250"/>
                  <a:gd name="T51" fmla="*/ 691 h 796"/>
                  <a:gd name="T52" fmla="*/ 1250 w 1250"/>
                  <a:gd name="T53" fmla="*/ 664 h 796"/>
                  <a:gd name="T54" fmla="*/ 1250 w 1250"/>
                  <a:gd name="T55" fmla="*/ 135 h 796"/>
                  <a:gd name="T56" fmla="*/ 1248 w 1250"/>
                  <a:gd name="T57" fmla="*/ 108 h 796"/>
                  <a:gd name="T58" fmla="*/ 1241 w 1250"/>
                  <a:gd name="T59" fmla="*/ 83 h 796"/>
                  <a:gd name="T60" fmla="*/ 1227 w 1250"/>
                  <a:gd name="T61" fmla="*/ 60 h 796"/>
                  <a:gd name="T62" fmla="*/ 1212 w 1250"/>
                  <a:gd name="T63" fmla="*/ 39 h 796"/>
                  <a:gd name="T64" fmla="*/ 1193 w 1250"/>
                  <a:gd name="T65" fmla="*/ 23 h 796"/>
                  <a:gd name="T66" fmla="*/ 1169 w 1250"/>
                  <a:gd name="T67" fmla="*/ 10 h 796"/>
                  <a:gd name="T68" fmla="*/ 1145 w 1250"/>
                  <a:gd name="T69" fmla="*/ 2 h 796"/>
                  <a:gd name="T70" fmla="*/ 1118 w 1250"/>
                  <a:gd name="T71" fmla="*/ 0 h 796"/>
                  <a:gd name="T72" fmla="*/ 132 w 1250"/>
                  <a:gd name="T73" fmla="*/ 0 h 7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250" h="796">
                    <a:moveTo>
                      <a:pt x="132" y="0"/>
                    </a:moveTo>
                    <a:lnTo>
                      <a:pt x="106" y="2"/>
                    </a:lnTo>
                    <a:lnTo>
                      <a:pt x="81" y="10"/>
                    </a:lnTo>
                    <a:lnTo>
                      <a:pt x="59" y="23"/>
                    </a:lnTo>
                    <a:lnTo>
                      <a:pt x="38" y="39"/>
                    </a:lnTo>
                    <a:lnTo>
                      <a:pt x="23" y="60"/>
                    </a:lnTo>
                    <a:lnTo>
                      <a:pt x="9" y="83"/>
                    </a:lnTo>
                    <a:lnTo>
                      <a:pt x="2" y="108"/>
                    </a:lnTo>
                    <a:lnTo>
                      <a:pt x="0" y="135"/>
                    </a:lnTo>
                    <a:lnTo>
                      <a:pt x="0" y="664"/>
                    </a:lnTo>
                    <a:lnTo>
                      <a:pt x="2" y="691"/>
                    </a:lnTo>
                    <a:lnTo>
                      <a:pt x="9" y="716"/>
                    </a:lnTo>
                    <a:lnTo>
                      <a:pt x="23" y="739"/>
                    </a:lnTo>
                    <a:lnTo>
                      <a:pt x="38" y="758"/>
                    </a:lnTo>
                    <a:lnTo>
                      <a:pt x="59" y="773"/>
                    </a:lnTo>
                    <a:lnTo>
                      <a:pt x="81" y="787"/>
                    </a:lnTo>
                    <a:lnTo>
                      <a:pt x="106" y="795"/>
                    </a:lnTo>
                    <a:lnTo>
                      <a:pt x="132" y="796"/>
                    </a:lnTo>
                    <a:lnTo>
                      <a:pt x="1118" y="796"/>
                    </a:lnTo>
                    <a:lnTo>
                      <a:pt x="1145" y="795"/>
                    </a:lnTo>
                    <a:lnTo>
                      <a:pt x="1169" y="787"/>
                    </a:lnTo>
                    <a:lnTo>
                      <a:pt x="1193" y="773"/>
                    </a:lnTo>
                    <a:lnTo>
                      <a:pt x="1212" y="758"/>
                    </a:lnTo>
                    <a:lnTo>
                      <a:pt x="1227" y="739"/>
                    </a:lnTo>
                    <a:lnTo>
                      <a:pt x="1241" y="716"/>
                    </a:lnTo>
                    <a:lnTo>
                      <a:pt x="1248" y="691"/>
                    </a:lnTo>
                    <a:lnTo>
                      <a:pt x="1250" y="664"/>
                    </a:lnTo>
                    <a:lnTo>
                      <a:pt x="1250" y="135"/>
                    </a:lnTo>
                    <a:lnTo>
                      <a:pt x="1248" y="108"/>
                    </a:lnTo>
                    <a:lnTo>
                      <a:pt x="1241" y="83"/>
                    </a:lnTo>
                    <a:lnTo>
                      <a:pt x="1227" y="60"/>
                    </a:lnTo>
                    <a:lnTo>
                      <a:pt x="1212" y="39"/>
                    </a:lnTo>
                    <a:lnTo>
                      <a:pt x="1193" y="23"/>
                    </a:lnTo>
                    <a:lnTo>
                      <a:pt x="1169" y="10"/>
                    </a:lnTo>
                    <a:lnTo>
                      <a:pt x="1145" y="2"/>
                    </a:lnTo>
                    <a:lnTo>
                      <a:pt x="1118" y="0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B2B2B2"/>
              </a:solidFill>
              <a:ln w="6350">
                <a:solidFill>
                  <a:srgbClr val="FFCC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6931" name="Freeform 35"/>
              <p:cNvSpPr>
                <a:spLocks noChangeAspect="1"/>
              </p:cNvSpPr>
              <p:nvPr/>
            </p:nvSpPr>
            <p:spPr bwMode="auto">
              <a:xfrm>
                <a:off x="2528" y="4217"/>
                <a:ext cx="118" cy="58"/>
              </a:xfrm>
              <a:custGeom>
                <a:avLst/>
                <a:gdLst>
                  <a:gd name="T0" fmla="*/ 31 w 363"/>
                  <a:gd name="T1" fmla="*/ 0 h 186"/>
                  <a:gd name="T2" fmla="*/ 19 w 363"/>
                  <a:gd name="T3" fmla="*/ 2 h 186"/>
                  <a:gd name="T4" fmla="*/ 10 w 363"/>
                  <a:gd name="T5" fmla="*/ 10 h 186"/>
                  <a:gd name="T6" fmla="*/ 2 w 363"/>
                  <a:gd name="T7" fmla="*/ 20 h 186"/>
                  <a:gd name="T8" fmla="*/ 0 w 363"/>
                  <a:gd name="T9" fmla="*/ 31 h 186"/>
                  <a:gd name="T10" fmla="*/ 0 w 363"/>
                  <a:gd name="T11" fmla="*/ 156 h 186"/>
                  <a:gd name="T12" fmla="*/ 2 w 363"/>
                  <a:gd name="T13" fmla="*/ 167 h 186"/>
                  <a:gd name="T14" fmla="*/ 10 w 363"/>
                  <a:gd name="T15" fmla="*/ 177 h 186"/>
                  <a:gd name="T16" fmla="*/ 19 w 363"/>
                  <a:gd name="T17" fmla="*/ 185 h 186"/>
                  <a:gd name="T18" fmla="*/ 31 w 363"/>
                  <a:gd name="T19" fmla="*/ 186 h 186"/>
                  <a:gd name="T20" fmla="*/ 332 w 363"/>
                  <a:gd name="T21" fmla="*/ 186 h 186"/>
                  <a:gd name="T22" fmla="*/ 344 w 363"/>
                  <a:gd name="T23" fmla="*/ 185 h 186"/>
                  <a:gd name="T24" fmla="*/ 354 w 363"/>
                  <a:gd name="T25" fmla="*/ 177 h 186"/>
                  <a:gd name="T26" fmla="*/ 361 w 363"/>
                  <a:gd name="T27" fmla="*/ 167 h 186"/>
                  <a:gd name="T28" fmla="*/ 363 w 363"/>
                  <a:gd name="T29" fmla="*/ 156 h 186"/>
                  <a:gd name="T30" fmla="*/ 363 w 363"/>
                  <a:gd name="T31" fmla="*/ 31 h 186"/>
                  <a:gd name="T32" fmla="*/ 361 w 363"/>
                  <a:gd name="T33" fmla="*/ 20 h 186"/>
                  <a:gd name="T34" fmla="*/ 354 w 363"/>
                  <a:gd name="T35" fmla="*/ 10 h 186"/>
                  <a:gd name="T36" fmla="*/ 344 w 363"/>
                  <a:gd name="T37" fmla="*/ 2 h 186"/>
                  <a:gd name="T38" fmla="*/ 332 w 363"/>
                  <a:gd name="T39" fmla="*/ 0 h 186"/>
                  <a:gd name="T40" fmla="*/ 31 w 363"/>
                  <a:gd name="T41" fmla="*/ 0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63" h="186">
                    <a:moveTo>
                      <a:pt x="31" y="0"/>
                    </a:moveTo>
                    <a:lnTo>
                      <a:pt x="19" y="2"/>
                    </a:lnTo>
                    <a:lnTo>
                      <a:pt x="10" y="10"/>
                    </a:lnTo>
                    <a:lnTo>
                      <a:pt x="2" y="20"/>
                    </a:lnTo>
                    <a:lnTo>
                      <a:pt x="0" y="31"/>
                    </a:lnTo>
                    <a:lnTo>
                      <a:pt x="0" y="156"/>
                    </a:lnTo>
                    <a:lnTo>
                      <a:pt x="2" y="167"/>
                    </a:lnTo>
                    <a:lnTo>
                      <a:pt x="10" y="177"/>
                    </a:lnTo>
                    <a:lnTo>
                      <a:pt x="19" y="185"/>
                    </a:lnTo>
                    <a:lnTo>
                      <a:pt x="31" y="186"/>
                    </a:lnTo>
                    <a:lnTo>
                      <a:pt x="332" y="186"/>
                    </a:lnTo>
                    <a:lnTo>
                      <a:pt x="344" y="185"/>
                    </a:lnTo>
                    <a:lnTo>
                      <a:pt x="354" y="177"/>
                    </a:lnTo>
                    <a:lnTo>
                      <a:pt x="361" y="167"/>
                    </a:lnTo>
                    <a:lnTo>
                      <a:pt x="363" y="156"/>
                    </a:lnTo>
                    <a:lnTo>
                      <a:pt x="363" y="31"/>
                    </a:lnTo>
                    <a:lnTo>
                      <a:pt x="361" y="20"/>
                    </a:lnTo>
                    <a:lnTo>
                      <a:pt x="354" y="10"/>
                    </a:lnTo>
                    <a:lnTo>
                      <a:pt x="344" y="2"/>
                    </a:lnTo>
                    <a:lnTo>
                      <a:pt x="332" y="0"/>
                    </a:lnTo>
                    <a:lnTo>
                      <a:pt x="31" y="0"/>
                    </a:lnTo>
                    <a:close/>
                  </a:path>
                </a:pathLst>
              </a:custGeom>
              <a:solidFill>
                <a:srgbClr val="A50021"/>
              </a:solidFill>
              <a:ln w="635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6932" name="Freeform 36"/>
              <p:cNvSpPr>
                <a:spLocks noChangeAspect="1"/>
              </p:cNvSpPr>
              <p:nvPr/>
            </p:nvSpPr>
            <p:spPr bwMode="auto">
              <a:xfrm>
                <a:off x="2528" y="4288"/>
                <a:ext cx="118" cy="58"/>
              </a:xfrm>
              <a:custGeom>
                <a:avLst/>
                <a:gdLst>
                  <a:gd name="T0" fmla="*/ 31 w 363"/>
                  <a:gd name="T1" fmla="*/ 0 h 186"/>
                  <a:gd name="T2" fmla="*/ 19 w 363"/>
                  <a:gd name="T3" fmla="*/ 2 h 186"/>
                  <a:gd name="T4" fmla="*/ 10 w 363"/>
                  <a:gd name="T5" fmla="*/ 9 h 186"/>
                  <a:gd name="T6" fmla="*/ 2 w 363"/>
                  <a:gd name="T7" fmla="*/ 19 h 186"/>
                  <a:gd name="T8" fmla="*/ 0 w 363"/>
                  <a:gd name="T9" fmla="*/ 30 h 186"/>
                  <a:gd name="T10" fmla="*/ 0 w 363"/>
                  <a:gd name="T11" fmla="*/ 153 h 186"/>
                  <a:gd name="T12" fmla="*/ 2 w 363"/>
                  <a:gd name="T13" fmla="*/ 165 h 186"/>
                  <a:gd name="T14" fmla="*/ 10 w 363"/>
                  <a:gd name="T15" fmla="*/ 176 h 186"/>
                  <a:gd name="T16" fmla="*/ 19 w 363"/>
                  <a:gd name="T17" fmla="*/ 184 h 186"/>
                  <a:gd name="T18" fmla="*/ 31 w 363"/>
                  <a:gd name="T19" fmla="*/ 186 h 186"/>
                  <a:gd name="T20" fmla="*/ 332 w 363"/>
                  <a:gd name="T21" fmla="*/ 186 h 186"/>
                  <a:gd name="T22" fmla="*/ 344 w 363"/>
                  <a:gd name="T23" fmla="*/ 184 h 186"/>
                  <a:gd name="T24" fmla="*/ 354 w 363"/>
                  <a:gd name="T25" fmla="*/ 176 h 186"/>
                  <a:gd name="T26" fmla="*/ 361 w 363"/>
                  <a:gd name="T27" fmla="*/ 165 h 186"/>
                  <a:gd name="T28" fmla="*/ 363 w 363"/>
                  <a:gd name="T29" fmla="*/ 153 h 186"/>
                  <a:gd name="T30" fmla="*/ 363 w 363"/>
                  <a:gd name="T31" fmla="*/ 30 h 186"/>
                  <a:gd name="T32" fmla="*/ 361 w 363"/>
                  <a:gd name="T33" fmla="*/ 19 h 186"/>
                  <a:gd name="T34" fmla="*/ 354 w 363"/>
                  <a:gd name="T35" fmla="*/ 9 h 186"/>
                  <a:gd name="T36" fmla="*/ 344 w 363"/>
                  <a:gd name="T37" fmla="*/ 2 h 186"/>
                  <a:gd name="T38" fmla="*/ 332 w 363"/>
                  <a:gd name="T39" fmla="*/ 0 h 186"/>
                  <a:gd name="T40" fmla="*/ 31 w 363"/>
                  <a:gd name="T41" fmla="*/ 0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63" h="186">
                    <a:moveTo>
                      <a:pt x="31" y="0"/>
                    </a:moveTo>
                    <a:lnTo>
                      <a:pt x="19" y="2"/>
                    </a:lnTo>
                    <a:lnTo>
                      <a:pt x="10" y="9"/>
                    </a:lnTo>
                    <a:lnTo>
                      <a:pt x="2" y="19"/>
                    </a:lnTo>
                    <a:lnTo>
                      <a:pt x="0" y="30"/>
                    </a:lnTo>
                    <a:lnTo>
                      <a:pt x="0" y="153"/>
                    </a:lnTo>
                    <a:lnTo>
                      <a:pt x="2" y="165"/>
                    </a:lnTo>
                    <a:lnTo>
                      <a:pt x="10" y="176"/>
                    </a:lnTo>
                    <a:lnTo>
                      <a:pt x="19" y="184"/>
                    </a:lnTo>
                    <a:lnTo>
                      <a:pt x="31" y="186"/>
                    </a:lnTo>
                    <a:lnTo>
                      <a:pt x="332" y="186"/>
                    </a:lnTo>
                    <a:lnTo>
                      <a:pt x="344" y="184"/>
                    </a:lnTo>
                    <a:lnTo>
                      <a:pt x="354" y="176"/>
                    </a:lnTo>
                    <a:lnTo>
                      <a:pt x="361" y="165"/>
                    </a:lnTo>
                    <a:lnTo>
                      <a:pt x="363" y="153"/>
                    </a:lnTo>
                    <a:lnTo>
                      <a:pt x="363" y="30"/>
                    </a:lnTo>
                    <a:lnTo>
                      <a:pt x="361" y="19"/>
                    </a:lnTo>
                    <a:lnTo>
                      <a:pt x="354" y="9"/>
                    </a:lnTo>
                    <a:lnTo>
                      <a:pt x="344" y="2"/>
                    </a:lnTo>
                    <a:lnTo>
                      <a:pt x="332" y="0"/>
                    </a:lnTo>
                    <a:lnTo>
                      <a:pt x="31" y="0"/>
                    </a:lnTo>
                    <a:close/>
                  </a:path>
                </a:pathLst>
              </a:custGeom>
              <a:solidFill>
                <a:srgbClr val="A50021"/>
              </a:solidFill>
              <a:ln w="635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6933" name="Freeform 37"/>
              <p:cNvSpPr>
                <a:spLocks noChangeAspect="1"/>
              </p:cNvSpPr>
              <p:nvPr/>
            </p:nvSpPr>
            <p:spPr bwMode="auto">
              <a:xfrm>
                <a:off x="2528" y="4146"/>
                <a:ext cx="118" cy="58"/>
              </a:xfrm>
              <a:custGeom>
                <a:avLst/>
                <a:gdLst>
                  <a:gd name="T0" fmla="*/ 31 w 363"/>
                  <a:gd name="T1" fmla="*/ 0 h 186"/>
                  <a:gd name="T2" fmla="*/ 19 w 363"/>
                  <a:gd name="T3" fmla="*/ 2 h 186"/>
                  <a:gd name="T4" fmla="*/ 10 w 363"/>
                  <a:gd name="T5" fmla="*/ 10 h 186"/>
                  <a:gd name="T6" fmla="*/ 2 w 363"/>
                  <a:gd name="T7" fmla="*/ 21 h 186"/>
                  <a:gd name="T8" fmla="*/ 0 w 363"/>
                  <a:gd name="T9" fmla="*/ 33 h 186"/>
                  <a:gd name="T10" fmla="*/ 0 w 363"/>
                  <a:gd name="T11" fmla="*/ 155 h 186"/>
                  <a:gd name="T12" fmla="*/ 2 w 363"/>
                  <a:gd name="T13" fmla="*/ 167 h 186"/>
                  <a:gd name="T14" fmla="*/ 10 w 363"/>
                  <a:gd name="T15" fmla="*/ 177 h 186"/>
                  <a:gd name="T16" fmla="*/ 19 w 363"/>
                  <a:gd name="T17" fmla="*/ 184 h 186"/>
                  <a:gd name="T18" fmla="*/ 31 w 363"/>
                  <a:gd name="T19" fmla="*/ 186 h 186"/>
                  <a:gd name="T20" fmla="*/ 332 w 363"/>
                  <a:gd name="T21" fmla="*/ 186 h 186"/>
                  <a:gd name="T22" fmla="*/ 344 w 363"/>
                  <a:gd name="T23" fmla="*/ 184 h 186"/>
                  <a:gd name="T24" fmla="*/ 354 w 363"/>
                  <a:gd name="T25" fmla="*/ 177 h 186"/>
                  <a:gd name="T26" fmla="*/ 361 w 363"/>
                  <a:gd name="T27" fmla="*/ 167 h 186"/>
                  <a:gd name="T28" fmla="*/ 363 w 363"/>
                  <a:gd name="T29" fmla="*/ 155 h 186"/>
                  <a:gd name="T30" fmla="*/ 363 w 363"/>
                  <a:gd name="T31" fmla="*/ 33 h 186"/>
                  <a:gd name="T32" fmla="*/ 361 w 363"/>
                  <a:gd name="T33" fmla="*/ 21 h 186"/>
                  <a:gd name="T34" fmla="*/ 354 w 363"/>
                  <a:gd name="T35" fmla="*/ 10 h 186"/>
                  <a:gd name="T36" fmla="*/ 344 w 363"/>
                  <a:gd name="T37" fmla="*/ 2 h 186"/>
                  <a:gd name="T38" fmla="*/ 332 w 363"/>
                  <a:gd name="T39" fmla="*/ 0 h 186"/>
                  <a:gd name="T40" fmla="*/ 31 w 363"/>
                  <a:gd name="T41" fmla="*/ 0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63" h="186">
                    <a:moveTo>
                      <a:pt x="31" y="0"/>
                    </a:moveTo>
                    <a:lnTo>
                      <a:pt x="19" y="2"/>
                    </a:lnTo>
                    <a:lnTo>
                      <a:pt x="10" y="10"/>
                    </a:lnTo>
                    <a:lnTo>
                      <a:pt x="2" y="21"/>
                    </a:lnTo>
                    <a:lnTo>
                      <a:pt x="0" y="33"/>
                    </a:lnTo>
                    <a:lnTo>
                      <a:pt x="0" y="155"/>
                    </a:lnTo>
                    <a:lnTo>
                      <a:pt x="2" y="167"/>
                    </a:lnTo>
                    <a:lnTo>
                      <a:pt x="10" y="177"/>
                    </a:lnTo>
                    <a:lnTo>
                      <a:pt x="19" y="184"/>
                    </a:lnTo>
                    <a:lnTo>
                      <a:pt x="31" y="186"/>
                    </a:lnTo>
                    <a:lnTo>
                      <a:pt x="332" y="186"/>
                    </a:lnTo>
                    <a:lnTo>
                      <a:pt x="344" y="184"/>
                    </a:lnTo>
                    <a:lnTo>
                      <a:pt x="354" y="177"/>
                    </a:lnTo>
                    <a:lnTo>
                      <a:pt x="361" y="167"/>
                    </a:lnTo>
                    <a:lnTo>
                      <a:pt x="363" y="155"/>
                    </a:lnTo>
                    <a:lnTo>
                      <a:pt x="363" y="33"/>
                    </a:lnTo>
                    <a:lnTo>
                      <a:pt x="361" y="21"/>
                    </a:lnTo>
                    <a:lnTo>
                      <a:pt x="354" y="10"/>
                    </a:lnTo>
                    <a:lnTo>
                      <a:pt x="344" y="2"/>
                    </a:lnTo>
                    <a:lnTo>
                      <a:pt x="332" y="0"/>
                    </a:lnTo>
                    <a:lnTo>
                      <a:pt x="31" y="0"/>
                    </a:lnTo>
                    <a:close/>
                  </a:path>
                </a:pathLst>
              </a:custGeom>
              <a:solidFill>
                <a:srgbClr val="A50021"/>
              </a:solidFill>
              <a:ln w="635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6934" name="Freeform 38"/>
              <p:cNvSpPr>
                <a:spLocks noChangeAspect="1"/>
              </p:cNvSpPr>
              <p:nvPr/>
            </p:nvSpPr>
            <p:spPr bwMode="auto">
              <a:xfrm>
                <a:off x="2660" y="4188"/>
                <a:ext cx="207" cy="116"/>
              </a:xfrm>
              <a:custGeom>
                <a:avLst/>
                <a:gdLst>
                  <a:gd name="T0" fmla="*/ 62 w 636"/>
                  <a:gd name="T1" fmla="*/ 0 h 372"/>
                  <a:gd name="T2" fmla="*/ 48 w 636"/>
                  <a:gd name="T3" fmla="*/ 2 h 372"/>
                  <a:gd name="T4" fmla="*/ 37 w 636"/>
                  <a:gd name="T5" fmla="*/ 6 h 372"/>
                  <a:gd name="T6" fmla="*/ 27 w 636"/>
                  <a:gd name="T7" fmla="*/ 10 h 372"/>
                  <a:gd name="T8" fmla="*/ 18 w 636"/>
                  <a:gd name="T9" fmla="*/ 18 h 372"/>
                  <a:gd name="T10" fmla="*/ 10 w 636"/>
                  <a:gd name="T11" fmla="*/ 27 h 372"/>
                  <a:gd name="T12" fmla="*/ 6 w 636"/>
                  <a:gd name="T13" fmla="*/ 37 h 372"/>
                  <a:gd name="T14" fmla="*/ 2 w 636"/>
                  <a:gd name="T15" fmla="*/ 48 h 372"/>
                  <a:gd name="T16" fmla="*/ 0 w 636"/>
                  <a:gd name="T17" fmla="*/ 62 h 372"/>
                  <a:gd name="T18" fmla="*/ 0 w 636"/>
                  <a:gd name="T19" fmla="*/ 309 h 372"/>
                  <a:gd name="T20" fmla="*/ 2 w 636"/>
                  <a:gd name="T21" fmla="*/ 323 h 372"/>
                  <a:gd name="T22" fmla="*/ 6 w 636"/>
                  <a:gd name="T23" fmla="*/ 334 h 372"/>
                  <a:gd name="T24" fmla="*/ 10 w 636"/>
                  <a:gd name="T25" fmla="*/ 344 h 372"/>
                  <a:gd name="T26" fmla="*/ 18 w 636"/>
                  <a:gd name="T27" fmla="*/ 353 h 372"/>
                  <a:gd name="T28" fmla="*/ 27 w 636"/>
                  <a:gd name="T29" fmla="*/ 361 h 372"/>
                  <a:gd name="T30" fmla="*/ 37 w 636"/>
                  <a:gd name="T31" fmla="*/ 367 h 372"/>
                  <a:gd name="T32" fmla="*/ 48 w 636"/>
                  <a:gd name="T33" fmla="*/ 371 h 372"/>
                  <a:gd name="T34" fmla="*/ 62 w 636"/>
                  <a:gd name="T35" fmla="*/ 372 h 372"/>
                  <a:gd name="T36" fmla="*/ 575 w 636"/>
                  <a:gd name="T37" fmla="*/ 372 h 372"/>
                  <a:gd name="T38" fmla="*/ 588 w 636"/>
                  <a:gd name="T39" fmla="*/ 371 h 372"/>
                  <a:gd name="T40" fmla="*/ 600 w 636"/>
                  <a:gd name="T41" fmla="*/ 367 h 372"/>
                  <a:gd name="T42" fmla="*/ 609 w 636"/>
                  <a:gd name="T43" fmla="*/ 361 h 372"/>
                  <a:gd name="T44" fmla="*/ 619 w 636"/>
                  <a:gd name="T45" fmla="*/ 353 h 372"/>
                  <a:gd name="T46" fmla="*/ 626 w 636"/>
                  <a:gd name="T47" fmla="*/ 344 h 372"/>
                  <a:gd name="T48" fmla="*/ 632 w 636"/>
                  <a:gd name="T49" fmla="*/ 334 h 372"/>
                  <a:gd name="T50" fmla="*/ 634 w 636"/>
                  <a:gd name="T51" fmla="*/ 323 h 372"/>
                  <a:gd name="T52" fmla="*/ 636 w 636"/>
                  <a:gd name="T53" fmla="*/ 309 h 372"/>
                  <a:gd name="T54" fmla="*/ 636 w 636"/>
                  <a:gd name="T55" fmla="*/ 62 h 372"/>
                  <a:gd name="T56" fmla="*/ 634 w 636"/>
                  <a:gd name="T57" fmla="*/ 48 h 372"/>
                  <a:gd name="T58" fmla="*/ 632 w 636"/>
                  <a:gd name="T59" fmla="*/ 37 h 372"/>
                  <a:gd name="T60" fmla="*/ 626 w 636"/>
                  <a:gd name="T61" fmla="*/ 27 h 372"/>
                  <a:gd name="T62" fmla="*/ 619 w 636"/>
                  <a:gd name="T63" fmla="*/ 18 h 372"/>
                  <a:gd name="T64" fmla="*/ 609 w 636"/>
                  <a:gd name="T65" fmla="*/ 10 h 372"/>
                  <a:gd name="T66" fmla="*/ 600 w 636"/>
                  <a:gd name="T67" fmla="*/ 6 h 372"/>
                  <a:gd name="T68" fmla="*/ 588 w 636"/>
                  <a:gd name="T69" fmla="*/ 2 h 372"/>
                  <a:gd name="T70" fmla="*/ 575 w 636"/>
                  <a:gd name="T71" fmla="*/ 0 h 372"/>
                  <a:gd name="T72" fmla="*/ 62 w 636"/>
                  <a:gd name="T73" fmla="*/ 0 h 3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636" h="372">
                    <a:moveTo>
                      <a:pt x="62" y="0"/>
                    </a:moveTo>
                    <a:lnTo>
                      <a:pt x="48" y="2"/>
                    </a:lnTo>
                    <a:lnTo>
                      <a:pt x="37" y="6"/>
                    </a:lnTo>
                    <a:lnTo>
                      <a:pt x="27" y="10"/>
                    </a:lnTo>
                    <a:lnTo>
                      <a:pt x="18" y="18"/>
                    </a:lnTo>
                    <a:lnTo>
                      <a:pt x="10" y="27"/>
                    </a:lnTo>
                    <a:lnTo>
                      <a:pt x="6" y="37"/>
                    </a:lnTo>
                    <a:lnTo>
                      <a:pt x="2" y="48"/>
                    </a:lnTo>
                    <a:lnTo>
                      <a:pt x="0" y="62"/>
                    </a:lnTo>
                    <a:lnTo>
                      <a:pt x="0" y="309"/>
                    </a:lnTo>
                    <a:lnTo>
                      <a:pt x="2" y="323"/>
                    </a:lnTo>
                    <a:lnTo>
                      <a:pt x="6" y="334"/>
                    </a:lnTo>
                    <a:lnTo>
                      <a:pt x="10" y="344"/>
                    </a:lnTo>
                    <a:lnTo>
                      <a:pt x="18" y="353"/>
                    </a:lnTo>
                    <a:lnTo>
                      <a:pt x="27" y="361"/>
                    </a:lnTo>
                    <a:lnTo>
                      <a:pt x="37" y="367"/>
                    </a:lnTo>
                    <a:lnTo>
                      <a:pt x="48" y="371"/>
                    </a:lnTo>
                    <a:lnTo>
                      <a:pt x="62" y="372"/>
                    </a:lnTo>
                    <a:lnTo>
                      <a:pt x="575" y="372"/>
                    </a:lnTo>
                    <a:lnTo>
                      <a:pt x="588" y="371"/>
                    </a:lnTo>
                    <a:lnTo>
                      <a:pt x="600" y="367"/>
                    </a:lnTo>
                    <a:lnTo>
                      <a:pt x="609" y="361"/>
                    </a:lnTo>
                    <a:lnTo>
                      <a:pt x="619" y="353"/>
                    </a:lnTo>
                    <a:lnTo>
                      <a:pt x="626" y="344"/>
                    </a:lnTo>
                    <a:lnTo>
                      <a:pt x="632" y="334"/>
                    </a:lnTo>
                    <a:lnTo>
                      <a:pt x="634" y="323"/>
                    </a:lnTo>
                    <a:lnTo>
                      <a:pt x="636" y="309"/>
                    </a:lnTo>
                    <a:lnTo>
                      <a:pt x="636" y="62"/>
                    </a:lnTo>
                    <a:lnTo>
                      <a:pt x="634" y="48"/>
                    </a:lnTo>
                    <a:lnTo>
                      <a:pt x="632" y="37"/>
                    </a:lnTo>
                    <a:lnTo>
                      <a:pt x="626" y="27"/>
                    </a:lnTo>
                    <a:lnTo>
                      <a:pt x="619" y="18"/>
                    </a:lnTo>
                    <a:lnTo>
                      <a:pt x="609" y="10"/>
                    </a:lnTo>
                    <a:lnTo>
                      <a:pt x="600" y="6"/>
                    </a:lnTo>
                    <a:lnTo>
                      <a:pt x="588" y="2"/>
                    </a:lnTo>
                    <a:lnTo>
                      <a:pt x="575" y="0"/>
                    </a:lnTo>
                    <a:lnTo>
                      <a:pt x="62" y="0"/>
                    </a:lnTo>
                    <a:close/>
                  </a:path>
                </a:pathLst>
              </a:custGeom>
              <a:solidFill>
                <a:srgbClr val="0099CC"/>
              </a:solidFill>
              <a:ln w="635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6935" name="Rectangle 39"/>
              <p:cNvSpPr>
                <a:spLocks noChangeAspect="1" noChangeArrowheads="1"/>
              </p:cNvSpPr>
              <p:nvPr/>
            </p:nvSpPr>
            <p:spPr bwMode="auto">
              <a:xfrm>
                <a:off x="2615" y="4061"/>
                <a:ext cx="37" cy="5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6936" name="Line 40"/>
              <p:cNvSpPr>
                <a:spLocks noChangeAspect="1" noChangeShapeType="1"/>
              </p:cNvSpPr>
              <p:nvPr/>
            </p:nvSpPr>
            <p:spPr bwMode="auto">
              <a:xfrm>
                <a:off x="2675" y="4051"/>
                <a:ext cx="1" cy="71"/>
              </a:xfrm>
              <a:prstGeom prst="line">
                <a:avLst/>
              </a:prstGeom>
              <a:noFill/>
              <a:ln w="23813">
                <a:solidFill>
                  <a:srgbClr val="FFCC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6937" name="Line 41"/>
              <p:cNvSpPr>
                <a:spLocks noChangeAspect="1" noChangeShapeType="1"/>
              </p:cNvSpPr>
              <p:nvPr/>
            </p:nvSpPr>
            <p:spPr bwMode="auto">
              <a:xfrm flipV="1">
                <a:off x="2661" y="4075"/>
                <a:ext cx="29" cy="24"/>
              </a:xfrm>
              <a:prstGeom prst="line">
                <a:avLst/>
              </a:prstGeom>
              <a:noFill/>
              <a:ln w="19050">
                <a:solidFill>
                  <a:srgbClr val="FFCC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37037" name="AutoShape 141"/>
            <p:cNvSpPr>
              <a:spLocks noChangeAspect="1" noChangeArrowheads="1"/>
            </p:cNvSpPr>
            <p:nvPr/>
          </p:nvSpPr>
          <p:spPr bwMode="auto">
            <a:xfrm>
              <a:off x="3898480" y="3649468"/>
              <a:ext cx="1002005" cy="238363"/>
            </a:xfrm>
            <a:prstGeom prst="roundRect">
              <a:avLst>
                <a:gd name="adj" fmla="val 16667"/>
              </a:avLst>
            </a:prstGeom>
            <a:solidFill>
              <a:srgbClr val="FBAA9D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189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spAutoFit/>
            </a:bodyPr>
            <a:lstStyle/>
            <a:p>
              <a:pPr algn="ctr"/>
              <a:r>
                <a:rPr lang="en-US" sz="1400" b="1" dirty="0">
                  <a:latin typeface="Arial" charset="0"/>
                </a:rPr>
                <a:t>DIMEMAS</a:t>
              </a:r>
            </a:p>
          </p:txBody>
        </p:sp>
        <p:sp>
          <p:nvSpPr>
            <p:cNvPr id="337040" name="AutoShape 144"/>
            <p:cNvSpPr>
              <a:spLocks noChangeAspect="1" noChangeArrowheads="1"/>
            </p:cNvSpPr>
            <p:nvPr/>
          </p:nvSpPr>
          <p:spPr bwMode="auto">
            <a:xfrm>
              <a:off x="3287643" y="3908025"/>
              <a:ext cx="1261472" cy="242074"/>
            </a:xfrm>
            <a:prstGeom prst="roundRect">
              <a:avLst>
                <a:gd name="adj" fmla="val 16667"/>
              </a:avLst>
            </a:prstGeom>
            <a:solidFill>
              <a:schemeClr val="accent6">
                <a:lumMod val="20000"/>
                <a:lumOff val="80000"/>
              </a:schemeClr>
            </a:solidFill>
            <a:ln w="9525" algn="ctr">
              <a:solidFill>
                <a:srgbClr val="00005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64282" tIns="32141" rIns="64282" bIns="32141" anchor="ctr">
              <a:spAutoFit/>
            </a:bodyPr>
            <a:lstStyle/>
            <a:p>
              <a:pPr algn="ctr"/>
              <a:r>
                <a:rPr lang="en-US" sz="1000">
                  <a:latin typeface="Arial" charset="0"/>
                </a:rPr>
                <a:t>VENUS (IBM-ZRL)</a:t>
              </a:r>
            </a:p>
          </p:txBody>
        </p:sp>
      </p:grpSp>
      <p:cxnSp>
        <p:nvCxnSpPr>
          <p:cNvPr id="337041" name="AutoShape 145"/>
          <p:cNvCxnSpPr>
            <a:cxnSpLocks noChangeAspect="1" noChangeShapeType="1"/>
            <a:stCxn id="337042" idx="1"/>
            <a:endCxn id="337040" idx="1"/>
          </p:cNvCxnSpPr>
          <p:nvPr/>
        </p:nvCxnSpPr>
        <p:spPr bwMode="auto">
          <a:xfrm rot="5400000" flipH="1" flipV="1">
            <a:off x="2311399" y="4364667"/>
            <a:ext cx="429839" cy="778996"/>
          </a:xfrm>
          <a:prstGeom prst="curvedConnector2">
            <a:avLst/>
          </a:prstGeom>
          <a:noFill/>
          <a:ln w="9525">
            <a:solidFill>
              <a:srgbClr val="00005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44" name="Group 143"/>
          <p:cNvGrpSpPr/>
          <p:nvPr/>
        </p:nvGrpSpPr>
        <p:grpSpPr>
          <a:xfrm>
            <a:off x="1660595" y="4969084"/>
            <a:ext cx="1316174" cy="620156"/>
            <a:chOff x="2500618" y="4769165"/>
            <a:chExt cx="1316174" cy="620156"/>
          </a:xfrm>
        </p:grpSpPr>
        <p:sp>
          <p:nvSpPr>
            <p:cNvPr id="336957" name="Text Box 61"/>
            <p:cNvSpPr txBox="1">
              <a:spLocks noChangeAspect="1" noChangeArrowheads="1"/>
            </p:cNvSpPr>
            <p:nvPr/>
          </p:nvSpPr>
          <p:spPr bwMode="auto">
            <a:xfrm>
              <a:off x="2500618" y="5286613"/>
              <a:ext cx="1316174" cy="1027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66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>
              <a:spAutoFit/>
            </a:bodyPr>
            <a:lstStyle>
              <a:lvl1pPr defTabSz="1300163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650875" defTabSz="1300163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300163" defTabSz="1300163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951038" defTabSz="1300163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600325" defTabSz="1300163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3057525" defTabSz="130016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3514725" defTabSz="130016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971925" defTabSz="130016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4429125" defTabSz="130016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>
                <a:lnSpc>
                  <a:spcPct val="60000"/>
                </a:lnSpc>
                <a:spcBef>
                  <a:spcPct val="50000"/>
                </a:spcBef>
              </a:pPr>
              <a:r>
                <a:rPr lang="ca-ES" sz="1100" dirty="0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charset="0"/>
                </a:rPr>
                <a:t>Machine description</a:t>
              </a:r>
            </a:p>
          </p:txBody>
        </p:sp>
        <p:sp>
          <p:nvSpPr>
            <p:cNvPr id="337042" name="AutoShape 146"/>
            <p:cNvSpPr>
              <a:spLocks noChangeArrowheads="1"/>
            </p:cNvSpPr>
            <p:nvPr/>
          </p:nvSpPr>
          <p:spPr bwMode="auto">
            <a:xfrm>
              <a:off x="2798889" y="4769165"/>
              <a:ext cx="355907" cy="402862"/>
            </a:xfrm>
            <a:prstGeom prst="can">
              <a:avLst>
                <a:gd name="adj" fmla="val 25000"/>
              </a:avLst>
            </a:prstGeom>
            <a:noFill/>
            <a:ln w="9525">
              <a:solidFill>
                <a:srgbClr val="00005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C99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64301" tIns="32150" rIns="64301" bIns="32150" anchor="ctr">
              <a:spAutoFit/>
            </a:bodyPr>
            <a:lstStyle/>
            <a:p>
              <a:endParaRPr lang="en-US"/>
            </a:p>
          </p:txBody>
        </p:sp>
        <p:sp>
          <p:nvSpPr>
            <p:cNvPr id="337044" name="AutoShape 148"/>
            <p:cNvSpPr>
              <a:spLocks noChangeArrowheads="1"/>
            </p:cNvSpPr>
            <p:nvPr/>
          </p:nvSpPr>
          <p:spPr bwMode="auto">
            <a:xfrm>
              <a:off x="3007439" y="4953435"/>
              <a:ext cx="366566" cy="265248"/>
            </a:xfrm>
            <a:prstGeom prst="can">
              <a:avLst>
                <a:gd name="adj" fmla="val 25000"/>
              </a:avLst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64301" tIns="32150" rIns="64301" bIns="32150" anchor="ctr"/>
            <a:lstStyle/>
            <a:p>
              <a:endParaRPr lang="en-US"/>
            </a:p>
          </p:txBody>
        </p:sp>
      </p:grpSp>
      <p:sp>
        <p:nvSpPr>
          <p:cNvPr id="337045" name="Text Box 149"/>
          <p:cNvSpPr txBox="1">
            <a:spLocks noChangeArrowheads="1"/>
          </p:cNvSpPr>
          <p:nvPr/>
        </p:nvSpPr>
        <p:spPr bwMode="auto">
          <a:xfrm>
            <a:off x="2051720" y="836266"/>
            <a:ext cx="3211546" cy="10805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4275" tIns="32138" rIns="64275" bIns="32138">
            <a:spAutoFit/>
          </a:bodyPr>
          <a:lstStyle>
            <a:lvl1pPr>
              <a:tabLst>
                <a:tab pos="1065213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tabLst>
                <a:tab pos="1065213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tabLst>
                <a:tab pos="1065213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tabLst>
                <a:tab pos="1065213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tabLst>
                <a:tab pos="1065213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1065213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1065213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1065213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1065213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 eaLnBrk="1" hangingPunct="1"/>
            <a:r>
              <a:rPr lang="en-US" sz="2200" dirty="0">
                <a:solidFill>
                  <a:srgbClr val="000000"/>
                </a:solidFill>
                <a:latin typeface="Arial" charset="0"/>
              </a:rPr>
              <a:t>Trace handling &amp; display</a:t>
            </a:r>
          </a:p>
          <a:p>
            <a:pPr algn="r" eaLnBrk="1" hangingPunct="1"/>
            <a:r>
              <a:rPr lang="en-US" sz="2200" dirty="0" smtClean="0">
                <a:solidFill>
                  <a:srgbClr val="000000"/>
                </a:solidFill>
                <a:latin typeface="Arial" charset="0"/>
              </a:rPr>
              <a:t>Simulators</a:t>
            </a:r>
          </a:p>
          <a:p>
            <a:pPr algn="r" eaLnBrk="1" hangingPunct="1"/>
            <a:r>
              <a:rPr lang="en-US" sz="2200" dirty="0" smtClean="0">
                <a:solidFill>
                  <a:srgbClr val="000000"/>
                </a:solidFill>
                <a:latin typeface="Arial" charset="0"/>
              </a:rPr>
              <a:t>Analytics </a:t>
            </a:r>
            <a:endParaRPr lang="en-US" sz="22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37046" name="Text Box 150"/>
          <p:cNvSpPr txBox="1">
            <a:spLocks noChangeArrowheads="1"/>
          </p:cNvSpPr>
          <p:nvPr/>
        </p:nvSpPr>
        <p:spPr bwMode="auto">
          <a:xfrm>
            <a:off x="6551841" y="907693"/>
            <a:ext cx="2362191" cy="8651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64275" tIns="32138" rIns="64275" bIns="32138">
            <a:spAutoFit/>
          </a:bodyPr>
          <a:lstStyle>
            <a:lvl1pPr>
              <a:tabLst>
                <a:tab pos="1065213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tabLst>
                <a:tab pos="1065213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tabLst>
                <a:tab pos="1065213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tabLst>
                <a:tab pos="1065213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tabLst>
                <a:tab pos="1065213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1065213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1065213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1065213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1065213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 eaLnBrk="1" hangingPunct="1"/>
            <a:r>
              <a:rPr lang="en-US" sz="2200" dirty="0">
                <a:solidFill>
                  <a:srgbClr val="000000"/>
                </a:solidFill>
                <a:latin typeface="Arial" charset="0"/>
              </a:rPr>
              <a:t>Open Source </a:t>
            </a:r>
          </a:p>
          <a:p>
            <a:pPr algn="r" eaLnBrk="1" hangingPunct="1"/>
            <a:r>
              <a:rPr lang="en-US" sz="1500" dirty="0">
                <a:solidFill>
                  <a:srgbClr val="000000"/>
                </a:solidFill>
                <a:latin typeface="Arial" charset="0"/>
              </a:rPr>
              <a:t>(Linux and windows)</a:t>
            </a:r>
          </a:p>
          <a:p>
            <a:pPr algn="r" eaLnBrk="1" hangingPunct="1"/>
            <a:r>
              <a:rPr lang="en-US" sz="1500" dirty="0">
                <a:solidFill>
                  <a:srgbClr val="000000"/>
                </a:solidFill>
                <a:latin typeface="Arial" charset="0"/>
              </a:rPr>
              <a:t>http://www.bsc.es/paraver</a:t>
            </a:r>
          </a:p>
        </p:txBody>
      </p:sp>
      <p:sp>
        <p:nvSpPr>
          <p:cNvPr id="151" name="Text Box 151"/>
          <p:cNvSpPr txBox="1">
            <a:spLocks noChangeArrowheads="1"/>
          </p:cNvSpPr>
          <p:nvPr/>
        </p:nvSpPr>
        <p:spPr bwMode="auto">
          <a:xfrm>
            <a:off x="107504" y="5792753"/>
            <a:ext cx="5210998" cy="372551"/>
          </a:xfrm>
          <a:prstGeom prst="rect">
            <a:avLst/>
          </a:prstGeom>
          <a:solidFill>
            <a:schemeClr val="bg1"/>
          </a:solidFill>
          <a:ln w="38100" algn="ctr">
            <a:solidFill>
              <a:schemeClr val="accent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64130" tIns="32074" rIns="64130" bIns="32074">
            <a:spAutoFit/>
          </a:bodyPr>
          <a:lstStyle>
            <a:lvl1pPr algn="l">
              <a:tabLst>
                <a:tab pos="1065213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tabLst>
                <a:tab pos="1065213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tabLst>
                <a:tab pos="1065213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tabLst>
                <a:tab pos="1065213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tabLst>
                <a:tab pos="1065213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1065213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1065213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1065213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1065213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eaLnBrk="1" hangingPunct="1"/>
            <a:r>
              <a:rPr lang="en-US" sz="2000" b="1" dirty="0">
                <a:solidFill>
                  <a:srgbClr val="000066"/>
                </a:solidFill>
                <a:latin typeface="Helvetica" pitchFamily="34" charset="0"/>
              </a:rPr>
              <a:t>The importance of detail and intelligence</a:t>
            </a:r>
            <a:endParaRPr lang="en-US" sz="1100" b="1" dirty="0">
              <a:solidFill>
                <a:srgbClr val="000066"/>
              </a:solidFill>
              <a:latin typeface="Helvetica" pitchFamily="34" charset="0"/>
            </a:endParaRPr>
          </a:p>
        </p:txBody>
      </p:sp>
      <p:sp>
        <p:nvSpPr>
          <p:cNvPr id="159" name="AutoShape 80"/>
          <p:cNvSpPr>
            <a:spLocks noChangeAspect="1" noChangeArrowheads="1"/>
          </p:cNvSpPr>
          <p:nvPr/>
        </p:nvSpPr>
        <p:spPr bwMode="auto">
          <a:xfrm>
            <a:off x="5796136" y="4149080"/>
            <a:ext cx="1248743" cy="476726"/>
          </a:xfrm>
          <a:prstGeom prst="roundRect">
            <a:avLst>
              <a:gd name="adj" fmla="val 16667"/>
            </a:avLst>
          </a:prstGeom>
          <a:solidFill>
            <a:srgbClr val="FBAA9D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189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en-US" sz="1400" b="1" dirty="0" smtClean="0"/>
              <a:t>Performance analytics</a:t>
            </a:r>
            <a:endParaRPr lang="en-US" sz="1400" b="1" dirty="0"/>
          </a:p>
        </p:txBody>
      </p:sp>
      <p:cxnSp>
        <p:nvCxnSpPr>
          <p:cNvPr id="191" name="AutoShape 134"/>
          <p:cNvCxnSpPr>
            <a:cxnSpLocks noChangeAspect="1" noChangeShapeType="1"/>
            <a:stCxn id="159" idx="2"/>
            <a:endCxn id="293" idx="0"/>
          </p:cNvCxnSpPr>
          <p:nvPr/>
        </p:nvCxnSpPr>
        <p:spPr bwMode="auto">
          <a:xfrm rot="16200000" flipH="1">
            <a:off x="6736577" y="4309737"/>
            <a:ext cx="243355" cy="875492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rgbClr val="00005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0" name="AutoShape 112"/>
          <p:cNvCxnSpPr>
            <a:cxnSpLocks noChangeAspect="1" noChangeShapeType="1"/>
            <a:stCxn id="336905" idx="3"/>
            <a:endCxn id="159" idx="0"/>
          </p:cNvCxnSpPr>
          <p:nvPr/>
        </p:nvCxnSpPr>
        <p:spPr bwMode="auto">
          <a:xfrm flipV="1">
            <a:off x="4458608" y="4149080"/>
            <a:ext cx="1961900" cy="528618"/>
          </a:xfrm>
          <a:prstGeom prst="curvedConnector4">
            <a:avLst>
              <a:gd name="adj1" fmla="val 34088"/>
              <a:gd name="adj2" fmla="val 143245"/>
            </a:avLst>
          </a:prstGeom>
          <a:noFill/>
          <a:ln w="9525">
            <a:solidFill>
              <a:srgbClr val="00005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4" name="AutoShape 134"/>
          <p:cNvCxnSpPr>
            <a:cxnSpLocks noChangeAspect="1" noChangeShapeType="1"/>
            <a:stCxn id="159" idx="2"/>
            <a:endCxn id="336951" idx="2"/>
          </p:cNvCxnSpPr>
          <p:nvPr/>
        </p:nvCxnSpPr>
        <p:spPr bwMode="auto">
          <a:xfrm rot="5400000" flipH="1">
            <a:off x="4974536" y="3179835"/>
            <a:ext cx="1586689" cy="1305254"/>
          </a:xfrm>
          <a:prstGeom prst="curvedConnector4">
            <a:avLst>
              <a:gd name="adj1" fmla="val -14407"/>
              <a:gd name="adj2" fmla="val 117514"/>
            </a:avLst>
          </a:prstGeom>
          <a:noFill/>
          <a:ln w="9525">
            <a:solidFill>
              <a:srgbClr val="00005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8" name="AutoShape 78"/>
          <p:cNvCxnSpPr>
            <a:cxnSpLocks noChangeAspect="1" noChangeShapeType="1"/>
            <a:stCxn id="336951" idx="4"/>
            <a:endCxn id="159" idx="0"/>
          </p:cNvCxnSpPr>
          <p:nvPr/>
        </p:nvCxnSpPr>
        <p:spPr bwMode="auto">
          <a:xfrm>
            <a:off x="5597516" y="3039117"/>
            <a:ext cx="822992" cy="1109963"/>
          </a:xfrm>
          <a:prstGeom prst="curvedConnector2">
            <a:avLst/>
          </a:prstGeom>
          <a:noFill/>
          <a:ln w="9525">
            <a:solidFill>
              <a:srgbClr val="00005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05" name="AutoShape 47"/>
          <p:cNvSpPr>
            <a:spLocks noChangeAspect="1" noChangeArrowheads="1"/>
          </p:cNvSpPr>
          <p:nvPr/>
        </p:nvSpPr>
        <p:spPr bwMode="auto">
          <a:xfrm>
            <a:off x="3683813" y="3519033"/>
            <a:ext cx="740068" cy="204311"/>
          </a:xfrm>
          <a:prstGeom prst="roundRect">
            <a:avLst>
              <a:gd name="adj" fmla="val 16667"/>
            </a:avLst>
          </a:prstGeom>
          <a:solidFill>
            <a:srgbClr val="FBAA9D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189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en-US" sz="1200" b="1" dirty="0" smtClean="0"/>
              <a:t>prv2dim</a:t>
            </a:r>
          </a:p>
        </p:txBody>
      </p:sp>
      <p:cxnSp>
        <p:nvCxnSpPr>
          <p:cNvPr id="307" name="AutoShape 111"/>
          <p:cNvCxnSpPr>
            <a:cxnSpLocks noChangeAspect="1" noChangeShapeType="1"/>
            <a:stCxn id="305" idx="1"/>
            <a:endCxn id="336955" idx="4"/>
          </p:cNvCxnSpPr>
          <p:nvPr/>
        </p:nvCxnSpPr>
        <p:spPr bwMode="auto">
          <a:xfrm rot="10800000" flipV="1">
            <a:off x="2533983" y="3621189"/>
            <a:ext cx="1149831" cy="153312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rgbClr val="00005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8457" y="5733256"/>
            <a:ext cx="957759" cy="6816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26" name="Content Placeholder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36461" y="5733256"/>
            <a:ext cx="699835" cy="498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306" name="Group 305"/>
          <p:cNvGrpSpPr/>
          <p:nvPr/>
        </p:nvGrpSpPr>
        <p:grpSpPr>
          <a:xfrm>
            <a:off x="6804248" y="4869161"/>
            <a:ext cx="983503" cy="502786"/>
            <a:chOff x="6396809" y="4797153"/>
            <a:chExt cx="983503" cy="502786"/>
          </a:xfrm>
        </p:grpSpPr>
        <p:grpSp>
          <p:nvGrpSpPr>
            <p:cNvPr id="329" name="Group 328"/>
            <p:cNvGrpSpPr/>
            <p:nvPr/>
          </p:nvGrpSpPr>
          <p:grpSpPr>
            <a:xfrm>
              <a:off x="6466566" y="4848147"/>
              <a:ext cx="843987" cy="379376"/>
              <a:chOff x="6861758" y="2197061"/>
              <a:chExt cx="843987" cy="379376"/>
            </a:xfrm>
          </p:grpSpPr>
          <p:sp>
            <p:nvSpPr>
              <p:cNvPr id="336" name="AutoShape 69"/>
              <p:cNvSpPr>
                <a:spLocks noChangeArrowheads="1"/>
              </p:cNvSpPr>
              <p:nvPr/>
            </p:nvSpPr>
            <p:spPr bwMode="auto">
              <a:xfrm>
                <a:off x="7025883" y="2304234"/>
                <a:ext cx="267923" cy="214347"/>
              </a:xfrm>
              <a:prstGeom prst="can">
                <a:avLst>
                  <a:gd name="adj" fmla="val 27083"/>
                </a:avLst>
              </a:prstGeom>
              <a:solidFill>
                <a:schemeClr val="bg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sz="700" dirty="0" smtClean="0"/>
                  <a:t>.</a:t>
                </a:r>
                <a:r>
                  <a:rPr lang="en-US" sz="700" dirty="0" err="1" smtClean="0"/>
                  <a:t>xls</a:t>
                </a:r>
                <a:endParaRPr lang="en-US" sz="700" dirty="0"/>
              </a:p>
            </p:txBody>
          </p:sp>
          <p:sp>
            <p:nvSpPr>
              <p:cNvPr id="334" name="AutoShape 72"/>
              <p:cNvSpPr>
                <a:spLocks noChangeArrowheads="1"/>
              </p:cNvSpPr>
              <p:nvPr/>
            </p:nvSpPr>
            <p:spPr bwMode="auto">
              <a:xfrm>
                <a:off x="7244158" y="2218074"/>
                <a:ext cx="267923" cy="214347"/>
              </a:xfrm>
              <a:prstGeom prst="can">
                <a:avLst>
                  <a:gd name="adj" fmla="val 27083"/>
                </a:avLst>
              </a:prstGeom>
              <a:solidFill>
                <a:schemeClr val="bg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sz="700" dirty="0" smtClean="0"/>
                  <a:t>.txt</a:t>
                </a:r>
                <a:endParaRPr lang="en-US" sz="700" dirty="0"/>
              </a:p>
            </p:txBody>
          </p:sp>
          <p:sp>
            <p:nvSpPr>
              <p:cNvPr id="333" name="AutoShape 75"/>
              <p:cNvSpPr>
                <a:spLocks noChangeArrowheads="1"/>
              </p:cNvSpPr>
              <p:nvPr/>
            </p:nvSpPr>
            <p:spPr bwMode="auto">
              <a:xfrm>
                <a:off x="7437822" y="2362090"/>
                <a:ext cx="267923" cy="214347"/>
              </a:xfrm>
              <a:prstGeom prst="can">
                <a:avLst>
                  <a:gd name="adj" fmla="val 27083"/>
                </a:avLst>
              </a:prstGeom>
              <a:solidFill>
                <a:schemeClr val="bg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sz="700" dirty="0" smtClean="0"/>
                  <a:t>.cube</a:t>
                </a:r>
                <a:endParaRPr lang="en-US" sz="700" dirty="0"/>
              </a:p>
            </p:txBody>
          </p:sp>
          <p:sp>
            <p:nvSpPr>
              <p:cNvPr id="338" name="AutoShape 66"/>
              <p:cNvSpPr>
                <a:spLocks noChangeArrowheads="1"/>
              </p:cNvSpPr>
              <p:nvPr/>
            </p:nvSpPr>
            <p:spPr bwMode="auto">
              <a:xfrm>
                <a:off x="6861758" y="2197061"/>
                <a:ext cx="267923" cy="214347"/>
              </a:xfrm>
              <a:prstGeom prst="can">
                <a:avLst>
                  <a:gd name="adj" fmla="val 27083"/>
                </a:avLst>
              </a:prstGeom>
              <a:solidFill>
                <a:schemeClr val="bg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sz="700" dirty="0" smtClean="0"/>
                  <a:t>.plot</a:t>
                </a:r>
                <a:endParaRPr lang="en-US" sz="700" dirty="0"/>
              </a:p>
            </p:txBody>
          </p:sp>
        </p:grpSp>
        <p:sp>
          <p:nvSpPr>
            <p:cNvPr id="293" name="Rectangle 292"/>
            <p:cNvSpPr/>
            <p:nvPr/>
          </p:nvSpPr>
          <p:spPr>
            <a:xfrm>
              <a:off x="6396809" y="4797153"/>
              <a:ext cx="983503" cy="502786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ys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4364853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1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indent="0" eaLnBrk="1" hangingPunct="1"/>
            <a:endParaRPr lang="en-US" smtClean="0">
              <a:ea typeface="ＭＳ Ｐゴシック" pitchFamily="34" charset="-128"/>
            </a:endParaRPr>
          </a:p>
        </p:txBody>
      </p:sp>
      <p:sp>
        <p:nvSpPr>
          <p:cNvPr id="61443" name="Text Box 3"/>
          <p:cNvSpPr txBox="1">
            <a:spLocks noChangeArrowheads="1"/>
          </p:cNvSpPr>
          <p:nvPr/>
        </p:nvSpPr>
        <p:spPr bwMode="auto">
          <a:xfrm>
            <a:off x="3203848" y="3069010"/>
            <a:ext cx="2559758" cy="8990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7351" tIns="33675" rIns="67351" bIns="33675">
            <a:spAutoFit/>
          </a:bodyPr>
          <a:lstStyle>
            <a:lvl1pPr>
              <a:tabLst>
                <a:tab pos="784225" algn="l"/>
              </a:tabLst>
              <a:defRPr sz="9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tabLst>
                <a:tab pos="784225" algn="l"/>
              </a:tabLst>
              <a:defRPr sz="9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tabLst>
                <a:tab pos="784225" algn="l"/>
              </a:tabLst>
              <a:defRPr sz="9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tabLst>
                <a:tab pos="784225" algn="l"/>
              </a:tabLst>
              <a:defRPr sz="9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tabLst>
                <a:tab pos="784225" algn="l"/>
              </a:tabLst>
              <a:defRPr sz="9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784225" algn="l"/>
              </a:tabLst>
              <a:defRPr sz="9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784225" algn="l"/>
              </a:tabLst>
              <a:defRPr sz="9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784225" algn="l"/>
              </a:tabLst>
              <a:defRPr sz="9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784225" algn="l"/>
              </a:tabLst>
              <a:defRPr sz="900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5400" dirty="0" err="1" smtClean="0">
                <a:solidFill>
                  <a:schemeClr val="tx1"/>
                </a:solidFill>
              </a:rPr>
              <a:t>Paraver</a:t>
            </a:r>
            <a:endParaRPr lang="en-US" sz="5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3330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Rectangle 2"/>
          <p:cNvSpPr>
            <a:spLocks noGrp="1" noChangeArrowheads="1"/>
          </p:cNvSpPr>
          <p:nvPr>
            <p:ph type="title"/>
          </p:nvPr>
        </p:nvSpPr>
        <p:spPr>
          <a:xfrm>
            <a:off x="326881" y="24484"/>
            <a:ext cx="7444800" cy="681191"/>
          </a:xfrm>
        </p:spPr>
        <p:txBody>
          <a:bodyPr/>
          <a:lstStyle/>
          <a:p>
            <a:r>
              <a:rPr lang="en-US" smtClean="0"/>
              <a:t>Multispectral imaging</a:t>
            </a:r>
          </a:p>
        </p:txBody>
      </p:sp>
      <p:sp>
        <p:nvSpPr>
          <p:cNvPr id="49154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31040" y="1212607"/>
            <a:ext cx="8639180" cy="4437106"/>
          </a:xfrm>
        </p:spPr>
        <p:txBody>
          <a:bodyPr>
            <a:normAutofit/>
          </a:bodyPr>
          <a:lstStyle/>
          <a:p>
            <a:r>
              <a:rPr lang="en-US" dirty="0" smtClean="0"/>
              <a:t>Different looks at one reality</a:t>
            </a:r>
          </a:p>
          <a:p>
            <a:pPr lvl="1"/>
            <a:r>
              <a:rPr lang="en-US" dirty="0" smtClean="0"/>
              <a:t>Different spectral bands (light sources and filters)</a:t>
            </a:r>
          </a:p>
          <a:p>
            <a:r>
              <a:rPr lang="en-US" dirty="0" smtClean="0"/>
              <a:t>Highlight different aspects</a:t>
            </a:r>
          </a:p>
          <a:p>
            <a:pPr lvl="1"/>
            <a:r>
              <a:rPr lang="en-US" dirty="0" smtClean="0"/>
              <a:t>Can combine into false colored but highly informative images</a:t>
            </a:r>
          </a:p>
        </p:txBody>
      </p:sp>
      <p:pic>
        <p:nvPicPr>
          <p:cNvPr id="49155" name="Picture 10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962337" y="3098428"/>
            <a:ext cx="2783746" cy="17627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9156" name="Picture 1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22446" y="3128102"/>
            <a:ext cx="5097992" cy="32260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6883" y="4889283"/>
            <a:ext cx="2654654" cy="17873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8394972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Look around 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1800" dirty="0" smtClean="0"/>
          </a:p>
          <a:p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endParaRPr lang="en-US" sz="1800" dirty="0" smtClean="0"/>
          </a:p>
          <a:p>
            <a:pPr marL="0" indent="0" algn="ctr">
              <a:buNone/>
            </a:pPr>
            <a:r>
              <a:rPr lang="en-US" sz="5400" dirty="0" smtClean="0"/>
              <a:t>We are in the middle of a “revolution”</a:t>
            </a: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04483174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Spreadsheets and browsers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Display, manipulate data</a:t>
            </a:r>
          </a:p>
          <a:p>
            <a:pPr marL="221763" lvl="1" indent="-221763"/>
            <a:endParaRPr lang="en-US" dirty="0"/>
          </a:p>
          <a:p>
            <a:pPr marL="221763" lvl="1" indent="-221763"/>
            <a:endParaRPr lang="en-US" dirty="0" smtClean="0"/>
          </a:p>
          <a:p>
            <a:r>
              <a:rPr lang="en-US" dirty="0" smtClean="0"/>
              <a:t>User defined operations</a:t>
            </a:r>
            <a:endParaRPr lang="en-US" dirty="0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1052736"/>
            <a:ext cx="4147511" cy="3322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9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632" y="3411519"/>
            <a:ext cx="4920471" cy="31311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0315724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Instruments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504" y="980728"/>
            <a:ext cx="4464496" cy="5184576"/>
          </a:xfrm>
        </p:spPr>
        <p:txBody>
          <a:bodyPr/>
          <a:lstStyle/>
          <a:p>
            <a:r>
              <a:rPr lang="en-US" dirty="0" smtClean="0"/>
              <a:t>One experiment</a:t>
            </a:r>
          </a:p>
          <a:p>
            <a:pPr lvl="1"/>
            <a:r>
              <a:rPr lang="en-US" dirty="0" smtClean="0"/>
              <a:t>“Expensive” resources</a:t>
            </a:r>
          </a:p>
          <a:p>
            <a:endParaRPr lang="en-US" dirty="0"/>
          </a:p>
          <a:p>
            <a:r>
              <a:rPr lang="en-US" dirty="0" smtClean="0"/>
              <a:t>Lots of analysis</a:t>
            </a:r>
          </a:p>
          <a:p>
            <a:endParaRPr lang="en-US" dirty="0"/>
          </a:p>
          <a:p>
            <a:r>
              <a:rPr lang="en-US" dirty="0" smtClean="0"/>
              <a:t>To obtain sufficient information/insight</a:t>
            </a:r>
          </a:p>
          <a:p>
            <a:pPr lvl="1"/>
            <a:r>
              <a:rPr lang="en-US" dirty="0" smtClean="0"/>
              <a:t>Avoid flying blind</a:t>
            </a:r>
          </a:p>
          <a:p>
            <a:pPr lvl="1"/>
            <a:r>
              <a:rPr lang="en-US" dirty="0" smtClean="0"/>
              <a:t>Identification of productive next steps</a:t>
            </a:r>
            <a:endParaRPr lang="en-US" dirty="0"/>
          </a:p>
        </p:txBody>
      </p:sp>
      <p:pic>
        <p:nvPicPr>
          <p:cNvPr id="4" name="Picture 3" descr="do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6729" y="2348880"/>
            <a:ext cx="2415751" cy="2880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hubbl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1372" y="3016378"/>
            <a:ext cx="1656184" cy="1502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7" descr="cern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3587" y="1273732"/>
            <a:ext cx="1734531" cy="1368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518337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“different” view on performance analysis and tools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Behavioral structure </a:t>
            </a:r>
            <a:r>
              <a:rPr lang="en-US" dirty="0" smtClean="0"/>
              <a:t>vs. </a:t>
            </a:r>
            <a:r>
              <a:rPr lang="en-US" dirty="0"/>
              <a:t>syntactic </a:t>
            </a:r>
            <a:r>
              <a:rPr lang="en-US" dirty="0" smtClean="0"/>
              <a:t>structure</a:t>
            </a:r>
          </a:p>
          <a:p>
            <a:pPr lvl="1"/>
            <a:r>
              <a:rPr lang="en-US" dirty="0" smtClean="0"/>
              <a:t>Algorithmic and performance</a:t>
            </a:r>
          </a:p>
          <a:p>
            <a:pPr lvl="1"/>
            <a:r>
              <a:rPr lang="en-US" dirty="0" smtClean="0"/>
              <a:t>In space and time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b="1" dirty="0" smtClean="0"/>
              <a:t>Variability</a:t>
            </a:r>
          </a:p>
          <a:p>
            <a:pPr lvl="1"/>
            <a:r>
              <a:rPr lang="en-US" dirty="0" smtClean="0"/>
              <a:t>Multimodal distributions</a:t>
            </a:r>
          </a:p>
          <a:p>
            <a:pPr lvl="1"/>
            <a:r>
              <a:rPr lang="en-US" dirty="0" smtClean="0"/>
              <a:t>Variability + synchronization </a:t>
            </a:r>
            <a:r>
              <a:rPr lang="en-US" dirty="0" smtClean="0">
                <a:sym typeface="Wingdings" pitchFamily="2" charset="2"/>
              </a:rPr>
              <a:t> critical non linear effects</a:t>
            </a:r>
            <a:endParaRPr lang="en-US" dirty="0" smtClean="0"/>
          </a:p>
          <a:p>
            <a:pPr lvl="1"/>
            <a:endParaRPr lang="en-US" dirty="0" smtClean="0"/>
          </a:p>
          <a:p>
            <a:r>
              <a:rPr lang="en-US" b="1" dirty="0" smtClean="0"/>
              <a:t>Flexibility</a:t>
            </a:r>
            <a:r>
              <a:rPr lang="en-US" dirty="0" smtClean="0"/>
              <a:t> to let analyst navigate the captured data and gain </a:t>
            </a:r>
            <a:r>
              <a:rPr lang="en-US" dirty="0"/>
              <a:t>as much </a:t>
            </a:r>
            <a:r>
              <a:rPr lang="en-US" b="1" dirty="0"/>
              <a:t>insight</a:t>
            </a:r>
            <a:r>
              <a:rPr lang="en-US" dirty="0"/>
              <a:t> as possible from as </a:t>
            </a:r>
            <a:r>
              <a:rPr lang="en-US" b="1" dirty="0"/>
              <a:t>few application runs </a:t>
            </a:r>
            <a:r>
              <a:rPr lang="en-US" dirty="0"/>
              <a:t>as </a:t>
            </a:r>
            <a:r>
              <a:rPr lang="en-US" dirty="0" smtClean="0"/>
              <a:t>possible.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067944" y="6021288"/>
            <a:ext cx="4464496" cy="513104"/>
          </a:xfrm>
          <a:prstGeom prst="rect">
            <a:avLst/>
          </a:prstGeom>
          <a:noFill/>
        </p:spPr>
        <p:txBody>
          <a:bodyPr wrap="square" lIns="82945" tIns="41473" rIns="82945" bIns="41473">
            <a:spAutoFit/>
          </a:bodyPr>
          <a:lstStyle/>
          <a:p>
            <a:pPr hangingPunct="0">
              <a:lnSpc>
                <a:spcPct val="93000"/>
              </a:lnSpc>
              <a:buClr>
                <a:srgbClr val="000000"/>
              </a:buClr>
              <a:buSzPct val="45000"/>
              <a:buFont typeface="Wingdings" pitchFamily="2" charset="2"/>
              <a:buNone/>
              <a:defRPr/>
            </a:pPr>
            <a:r>
              <a:rPr lang="en-US" dirty="0" smtClean="0">
                <a:solidFill>
                  <a:srgbClr val="004586"/>
                </a:solidFill>
              </a:rPr>
              <a:t>“That what is simple is rarely understood”</a:t>
            </a:r>
            <a:endParaRPr lang="en-US" dirty="0">
              <a:solidFill>
                <a:srgbClr val="004586"/>
              </a:solidFill>
            </a:endParaRPr>
          </a:p>
          <a:p>
            <a:pPr algn="r" hangingPunct="0">
              <a:lnSpc>
                <a:spcPct val="93000"/>
              </a:lnSpc>
              <a:buClr>
                <a:srgbClr val="000000"/>
              </a:buClr>
              <a:buSzPct val="45000"/>
              <a:buFont typeface="Wingdings" pitchFamily="2" charset="2"/>
              <a:buNone/>
              <a:defRPr/>
            </a:pPr>
            <a:r>
              <a:rPr lang="en-US" sz="1200" dirty="0" smtClean="0">
                <a:solidFill>
                  <a:srgbClr val="004586"/>
                </a:solidFill>
              </a:rPr>
              <a:t> my </a:t>
            </a:r>
            <a:r>
              <a:rPr lang="en-US" sz="1200" dirty="0" err="1" smtClean="0">
                <a:solidFill>
                  <a:srgbClr val="004586"/>
                </a:solidFill>
              </a:rPr>
              <a:t>iPads</a:t>
            </a:r>
            <a:r>
              <a:rPr lang="en-US" sz="1200" dirty="0" smtClean="0">
                <a:solidFill>
                  <a:srgbClr val="004586"/>
                </a:solidFill>
              </a:rPr>
              <a:t> </a:t>
            </a:r>
            <a:r>
              <a:rPr lang="en-US" sz="1200" dirty="0" err="1" smtClean="0">
                <a:solidFill>
                  <a:srgbClr val="004586"/>
                </a:solidFill>
              </a:rPr>
              <a:t>Shangai</a:t>
            </a:r>
            <a:r>
              <a:rPr lang="en-US" sz="1200" dirty="0" smtClean="0">
                <a:solidFill>
                  <a:srgbClr val="004586"/>
                </a:solidFill>
              </a:rPr>
              <a:t> cookies</a:t>
            </a:r>
            <a:endParaRPr lang="en-US" sz="1200" dirty="0">
              <a:solidFill>
                <a:srgbClr val="00458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955458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Living in the programming revolution</a:t>
            </a:r>
          </a:p>
        </p:txBody>
      </p:sp>
      <p:sp>
        <p:nvSpPr>
          <p:cNvPr id="1536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At the beginning there was one language </a:t>
            </a:r>
          </a:p>
        </p:txBody>
      </p:sp>
      <p:sp>
        <p:nvSpPr>
          <p:cNvPr id="13" name="Llamada con línea 2 12"/>
          <p:cNvSpPr/>
          <p:nvPr/>
        </p:nvSpPr>
        <p:spPr>
          <a:xfrm>
            <a:off x="6600825" y="4503738"/>
            <a:ext cx="2165350" cy="1120775"/>
          </a:xfrm>
          <a:prstGeom prst="borderCallout2">
            <a:avLst>
              <a:gd name="adj1" fmla="val 82291"/>
              <a:gd name="adj2" fmla="val -378"/>
              <a:gd name="adj3" fmla="val 82292"/>
              <a:gd name="adj4" fmla="val -14962"/>
              <a:gd name="adj5" fmla="val 74764"/>
              <a:gd name="adj6" fmla="val -45030"/>
            </a:avLst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85340" tIns="42670" rIns="85340" bIns="42670" anchor="ctr"/>
          <a:lstStyle/>
          <a:p>
            <a:pPr algn="ctr">
              <a:defRPr/>
            </a:pPr>
            <a:r>
              <a:rPr lang="es-ES" dirty="0">
                <a:solidFill>
                  <a:schemeClr val="tx1"/>
                </a:solidFill>
              </a:rPr>
              <a:t>Simple interface</a:t>
            </a:r>
          </a:p>
          <a:p>
            <a:pPr algn="ctr">
              <a:defRPr/>
            </a:pPr>
            <a:r>
              <a:rPr lang="en-US" dirty="0">
                <a:solidFill>
                  <a:schemeClr val="tx1"/>
                </a:solidFill>
              </a:rPr>
              <a:t>Sequential</a:t>
            </a:r>
            <a:r>
              <a:rPr lang="es-ES" dirty="0">
                <a:solidFill>
                  <a:schemeClr val="tx1"/>
                </a:solidFill>
              </a:rPr>
              <a:t> </a:t>
            </a:r>
            <a:r>
              <a:rPr lang="es-ES" dirty="0" err="1">
                <a:solidFill>
                  <a:schemeClr val="tx1"/>
                </a:solidFill>
              </a:rPr>
              <a:t>program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5" name="Llamada con línea 2 14"/>
          <p:cNvSpPr/>
          <p:nvPr/>
        </p:nvSpPr>
        <p:spPr>
          <a:xfrm>
            <a:off x="6600825" y="6042025"/>
            <a:ext cx="2165350" cy="623888"/>
          </a:xfrm>
          <a:prstGeom prst="borderCallout2">
            <a:avLst>
              <a:gd name="adj1" fmla="val 82291"/>
              <a:gd name="adj2" fmla="val -378"/>
              <a:gd name="adj3" fmla="val 82292"/>
              <a:gd name="adj4" fmla="val -14962"/>
              <a:gd name="adj5" fmla="val 38241"/>
              <a:gd name="adj6" fmla="val -93144"/>
            </a:avLst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85340" tIns="42670" rIns="85340" bIns="42670" anchor="ctr"/>
          <a:lstStyle/>
          <a:p>
            <a:pPr algn="ctr">
              <a:defRPr/>
            </a:pPr>
            <a:r>
              <a:rPr lang="es-ES" dirty="0">
                <a:solidFill>
                  <a:schemeClr val="tx1"/>
                </a:solidFill>
              </a:rPr>
              <a:t>ILP</a:t>
            </a:r>
          </a:p>
        </p:txBody>
      </p:sp>
      <p:sp>
        <p:nvSpPr>
          <p:cNvPr id="9" name="Rectángulo redondeado 8"/>
          <p:cNvSpPr/>
          <p:nvPr/>
        </p:nvSpPr>
        <p:spPr>
          <a:xfrm>
            <a:off x="935038" y="5191125"/>
            <a:ext cx="4652962" cy="371475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5340" tIns="42670" rIns="85340" bIns="42670" anchor="ctr"/>
          <a:lstStyle/>
          <a:p>
            <a:pPr algn="ctr">
              <a:defRPr/>
            </a:pPr>
            <a:r>
              <a:rPr lang="es-ES" dirty="0">
                <a:solidFill>
                  <a:schemeClr val="bg1"/>
                </a:solidFill>
              </a:rPr>
              <a:t>ISA / API</a:t>
            </a:r>
          </a:p>
        </p:txBody>
      </p:sp>
      <p:sp>
        <p:nvSpPr>
          <p:cNvPr id="16" name="Llamada con línea 2 15"/>
          <p:cNvSpPr/>
          <p:nvPr/>
        </p:nvSpPr>
        <p:spPr>
          <a:xfrm>
            <a:off x="6600825" y="2398713"/>
            <a:ext cx="2165350" cy="1574800"/>
          </a:xfrm>
          <a:prstGeom prst="borderCallout2">
            <a:avLst>
              <a:gd name="adj1" fmla="val 82291"/>
              <a:gd name="adj2" fmla="val -378"/>
              <a:gd name="adj3" fmla="val 82292"/>
              <a:gd name="adj4" fmla="val -14962"/>
              <a:gd name="adj5" fmla="val 111926"/>
              <a:gd name="adj6" fmla="val -42603"/>
            </a:avLst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85340" tIns="42670" rIns="85340" bIns="42670" anchor="ctr"/>
          <a:lstStyle/>
          <a:p>
            <a:pPr algn="ctr">
              <a:defRPr/>
            </a:pPr>
            <a:r>
              <a:rPr lang="en-US" dirty="0">
                <a:solidFill>
                  <a:srgbClr val="76B900"/>
                </a:solidFill>
              </a:rPr>
              <a:t>Programs “decoupled” </a:t>
            </a:r>
          </a:p>
          <a:p>
            <a:pPr algn="ctr">
              <a:defRPr/>
            </a:pPr>
            <a:r>
              <a:rPr lang="en-US" dirty="0">
                <a:solidFill>
                  <a:srgbClr val="76B900"/>
                </a:solidFill>
              </a:rPr>
              <a:t> from hardware</a:t>
            </a:r>
          </a:p>
        </p:txBody>
      </p:sp>
      <p:sp>
        <p:nvSpPr>
          <p:cNvPr id="10" name="Rectángulo redondeado 9"/>
          <p:cNvSpPr/>
          <p:nvPr/>
        </p:nvSpPr>
        <p:spPr>
          <a:xfrm>
            <a:off x="939254" y="3004457"/>
            <a:ext cx="4651994" cy="2037666"/>
          </a:xfrm>
          <a:prstGeom prst="roundRect">
            <a:avLst/>
          </a:prstGeom>
          <a:solidFill>
            <a:srgbClr val="CC990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lIns="85340" tIns="42670" rIns="85340" bIns="42670" anchor="ctr"/>
          <a:lstStyle/>
          <a:p>
            <a:pPr algn="ctr">
              <a:defRPr/>
            </a:pPr>
            <a:r>
              <a:rPr lang="es-ES" sz="2600" dirty="0" err="1">
                <a:solidFill>
                  <a:schemeClr val="bg1"/>
                </a:solidFill>
              </a:rPr>
              <a:t>Applications</a:t>
            </a:r>
            <a:endParaRPr lang="es-ES" sz="2600" dirty="0">
              <a:solidFill>
                <a:schemeClr val="bg1"/>
              </a:solidFill>
            </a:endParaRPr>
          </a:p>
        </p:txBody>
      </p:sp>
      <p:pic>
        <p:nvPicPr>
          <p:cNvPr id="15371" name="Imagen 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2788" y="5713413"/>
            <a:ext cx="747712" cy="957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72" name="Imagen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5288" y="5743575"/>
            <a:ext cx="642937" cy="917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73" name="Imagen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6988" y="5743575"/>
            <a:ext cx="544512" cy="935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0963088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Living in the programming revolution</a:t>
            </a:r>
          </a:p>
        </p:txBody>
      </p:sp>
      <p:sp>
        <p:nvSpPr>
          <p:cNvPr id="1024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power wall made us go multicore and the ISA interface to leak  </a:t>
            </a:r>
            <a:r>
              <a:rPr lang="en-US" dirty="0" smtClean="0">
                <a:sym typeface="Wingdings" panose="05000000000000000000" pitchFamily="2" charset="2"/>
              </a:rPr>
              <a:t> </a:t>
            </a:r>
            <a:r>
              <a:rPr lang="en-US" dirty="0" smtClean="0"/>
              <a:t> our world is shaking </a:t>
            </a:r>
          </a:p>
        </p:txBody>
      </p:sp>
      <p:pic>
        <p:nvPicPr>
          <p:cNvPr id="10244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275" y="5705475"/>
            <a:ext cx="1481138" cy="989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5" name="Imagen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3975" y="5737225"/>
            <a:ext cx="715963" cy="944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6" name="Imagen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5988" y="5751513"/>
            <a:ext cx="925512" cy="925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7" name="Imagen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1838" y="5749925"/>
            <a:ext cx="1057275" cy="90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ángulo redondeado 8"/>
          <p:cNvSpPr/>
          <p:nvPr/>
        </p:nvSpPr>
        <p:spPr>
          <a:xfrm>
            <a:off x="935038" y="5191125"/>
            <a:ext cx="4652962" cy="371475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5340" tIns="42670" rIns="85340" bIns="42670" anchor="ctr"/>
          <a:lstStyle/>
          <a:p>
            <a:pPr algn="ctr">
              <a:defRPr/>
            </a:pPr>
            <a:r>
              <a:rPr lang="es-ES" dirty="0">
                <a:solidFill>
                  <a:schemeClr val="bg1"/>
                </a:solidFill>
              </a:rPr>
              <a:t>ISA / API</a:t>
            </a:r>
          </a:p>
        </p:txBody>
      </p:sp>
      <p:grpSp>
        <p:nvGrpSpPr>
          <p:cNvPr id="11" name="Group 10"/>
          <p:cNvGrpSpPr>
            <a:grpSpLocks/>
          </p:cNvGrpSpPr>
          <p:nvPr/>
        </p:nvGrpSpPr>
        <p:grpSpPr bwMode="auto">
          <a:xfrm>
            <a:off x="1450975" y="5083175"/>
            <a:ext cx="7315200" cy="1574800"/>
            <a:chOff x="1741336" y="4582207"/>
            <a:chExt cx="8778368" cy="1417538"/>
          </a:xfrm>
        </p:grpSpPr>
        <p:sp>
          <p:nvSpPr>
            <p:cNvPr id="15" name="Llamada con línea 2 14"/>
            <p:cNvSpPr/>
            <p:nvPr/>
          </p:nvSpPr>
          <p:spPr>
            <a:xfrm>
              <a:off x="7513570" y="4582207"/>
              <a:ext cx="3006134" cy="1417538"/>
            </a:xfrm>
            <a:prstGeom prst="borderCallout2">
              <a:avLst>
                <a:gd name="adj1" fmla="val 30480"/>
                <a:gd name="adj2" fmla="val 745"/>
                <a:gd name="adj3" fmla="val 23334"/>
                <a:gd name="adj4" fmla="val -16647"/>
                <a:gd name="adj5" fmla="val 19298"/>
                <a:gd name="adj6" fmla="val -21803"/>
              </a:avLst>
            </a:prstGeom>
            <a:solidFill>
              <a:schemeClr val="accent1">
                <a:lumMod val="20000"/>
                <a:lumOff val="80000"/>
              </a:schemeClr>
            </a:solidFill>
            <a:ln/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solidFill>
                    <a:schemeClr val="tx1"/>
                  </a:solidFill>
                </a:rPr>
                <a:t>Address spaces (hierarchy, transfer), control flows, …</a:t>
              </a:r>
            </a:p>
          </p:txBody>
        </p:sp>
        <p:grpSp>
          <p:nvGrpSpPr>
            <p:cNvPr id="10260" name="Group 3"/>
            <p:cNvGrpSpPr>
              <a:grpSpLocks/>
            </p:cNvGrpSpPr>
            <p:nvPr/>
          </p:nvGrpSpPr>
          <p:grpSpPr bwMode="auto">
            <a:xfrm>
              <a:off x="1741336" y="4676972"/>
              <a:ext cx="4136950" cy="336617"/>
              <a:chOff x="1741336" y="4676972"/>
              <a:chExt cx="4136950" cy="336617"/>
            </a:xfrm>
          </p:grpSpPr>
          <p:sp>
            <p:nvSpPr>
              <p:cNvPr id="17" name="Rectangle 16"/>
              <p:cNvSpPr/>
              <p:nvPr/>
            </p:nvSpPr>
            <p:spPr>
              <a:xfrm>
                <a:off x="2006135" y="4679377"/>
                <a:ext cx="598179" cy="334379"/>
              </a:xfrm>
              <a:prstGeom prst="rect">
                <a:avLst/>
              </a:prstGeom>
              <a:pattFill prst="solidDmnd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4958929" y="4682235"/>
                <a:ext cx="920128" cy="328663"/>
              </a:xfrm>
              <a:prstGeom prst="rect">
                <a:avLst/>
              </a:prstGeom>
              <a:pattFill prst="solidDmnd">
                <a:fgClr>
                  <a:schemeClr val="accent1"/>
                </a:fgClr>
                <a:bgClr>
                  <a:schemeClr val="bg1"/>
                </a:bgClr>
              </a:pattFill>
              <a:ln>
                <a:solidFill>
                  <a:schemeClr val="accent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1741336" y="4676519"/>
                <a:ext cx="188598" cy="334379"/>
              </a:xfrm>
              <a:prstGeom prst="rect">
                <a:avLst/>
              </a:prstGeom>
              <a:pattFill prst="solidDmnd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</p:grpSp>
      </p:grpSp>
      <p:grpSp>
        <p:nvGrpSpPr>
          <p:cNvPr id="12" name="Group 11"/>
          <p:cNvGrpSpPr>
            <a:grpSpLocks/>
          </p:cNvGrpSpPr>
          <p:nvPr/>
        </p:nvGrpSpPr>
        <p:grpSpPr bwMode="auto">
          <a:xfrm>
            <a:off x="939800" y="2254250"/>
            <a:ext cx="7824788" cy="2787650"/>
            <a:chOff x="1127104" y="2028305"/>
            <a:chExt cx="9390686" cy="2509606"/>
          </a:xfrm>
        </p:grpSpPr>
        <p:sp>
          <p:nvSpPr>
            <p:cNvPr id="10" name="Rectángulo redondeado 9"/>
            <p:cNvSpPr/>
            <p:nvPr/>
          </p:nvSpPr>
          <p:spPr>
            <a:xfrm>
              <a:off x="1127104" y="2028305"/>
              <a:ext cx="5582393" cy="2509606"/>
            </a:xfrm>
            <a:prstGeom prst="roundRect">
              <a:avLst/>
            </a:prstGeom>
            <a:solidFill>
              <a:srgbClr val="CC9900"/>
            </a:solidFill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s-ES" sz="2600" dirty="0" err="1">
                  <a:solidFill>
                    <a:schemeClr val="bg1"/>
                  </a:solidFill>
                </a:rPr>
                <a:t>Applications</a:t>
              </a:r>
              <a:endParaRPr lang="es-ES" sz="2600" dirty="0">
                <a:solidFill>
                  <a:schemeClr val="bg1"/>
                </a:solidFill>
              </a:endParaRPr>
            </a:p>
          </p:txBody>
        </p:sp>
        <p:sp>
          <p:nvSpPr>
            <p:cNvPr id="20" name="Llamada con línea 2 15"/>
            <p:cNvSpPr/>
            <p:nvPr/>
          </p:nvSpPr>
          <p:spPr>
            <a:xfrm>
              <a:off x="7924825" y="2166934"/>
              <a:ext cx="2592965" cy="1417727"/>
            </a:xfrm>
            <a:prstGeom prst="borderCallout2">
              <a:avLst>
                <a:gd name="adj1" fmla="val 37495"/>
                <a:gd name="adj2" fmla="val -1066"/>
                <a:gd name="adj3" fmla="val 37496"/>
                <a:gd name="adj4" fmla="val -25629"/>
                <a:gd name="adj5" fmla="val 69315"/>
                <a:gd name="adj6" fmla="val -43706"/>
              </a:avLst>
            </a:prstGeom>
            <a:solidFill>
              <a:schemeClr val="accent1">
                <a:lumMod val="20000"/>
                <a:lumOff val="80000"/>
              </a:schemeClr>
            </a:solidFill>
            <a:ln/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solidFill>
                    <a:schemeClr val="tx1"/>
                  </a:solidFill>
                </a:rPr>
                <a:t>Application logic </a:t>
              </a:r>
            </a:p>
            <a:p>
              <a:pPr algn="ctr">
                <a:defRPr/>
              </a:pPr>
              <a:r>
                <a:rPr lang="en-US" dirty="0">
                  <a:solidFill>
                    <a:schemeClr val="tx1"/>
                  </a:solidFill>
                </a:rPr>
                <a:t>+</a:t>
              </a:r>
            </a:p>
            <a:p>
              <a:pPr algn="ctr">
                <a:defRPr/>
              </a:pPr>
              <a:r>
                <a:rPr lang="en-US" b="1" dirty="0">
                  <a:solidFill>
                    <a:srgbClr val="FF0000"/>
                  </a:solidFill>
                </a:rPr>
                <a:t>Platform </a:t>
              </a:r>
              <a:r>
                <a:rPr lang="en-US" b="1" dirty="0" err="1">
                  <a:solidFill>
                    <a:srgbClr val="FF0000"/>
                  </a:solidFill>
                </a:rPr>
                <a:t>specificites</a:t>
              </a:r>
              <a:endParaRPr lang="en-US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21" name="Rectángulo redondeado 9"/>
          <p:cNvSpPr/>
          <p:nvPr/>
        </p:nvSpPr>
        <p:spPr>
          <a:xfrm>
            <a:off x="939254" y="3004457"/>
            <a:ext cx="4651994" cy="2037666"/>
          </a:xfrm>
          <a:prstGeom prst="roundRect">
            <a:avLst/>
          </a:prstGeom>
          <a:solidFill>
            <a:srgbClr val="CC990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lIns="85340" tIns="42670" rIns="85340" bIns="42670" anchor="ctr"/>
          <a:lstStyle/>
          <a:p>
            <a:pPr algn="ctr">
              <a:defRPr/>
            </a:pPr>
            <a:r>
              <a:rPr lang="en-US" sz="2600" dirty="0">
                <a:solidFill>
                  <a:schemeClr val="bg1"/>
                </a:solidFill>
              </a:rPr>
              <a:t>Applications</a:t>
            </a:r>
          </a:p>
        </p:txBody>
      </p:sp>
    </p:spTree>
    <p:extLst>
      <p:ext uri="{BB962C8B-B14F-4D97-AF65-F5344CB8AC3E}">
        <p14:creationId xmlns:p14="http://schemas.microsoft.com/office/powerpoint/2010/main" val="1427955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parallel programming revolution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504" y="980728"/>
            <a:ext cx="5688632" cy="5184576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Parallel programming in the past</a:t>
            </a:r>
          </a:p>
          <a:p>
            <a:pPr lvl="1"/>
            <a:r>
              <a:rPr lang="en-US" dirty="0" smtClean="0"/>
              <a:t>Where to place data</a:t>
            </a:r>
          </a:p>
          <a:p>
            <a:pPr lvl="1"/>
            <a:r>
              <a:rPr lang="en-US" dirty="0" smtClean="0"/>
              <a:t>What to run where</a:t>
            </a:r>
          </a:p>
          <a:p>
            <a:pPr lvl="1"/>
            <a:r>
              <a:rPr lang="en-US" dirty="0" smtClean="0"/>
              <a:t>How to communicate</a:t>
            </a:r>
          </a:p>
          <a:p>
            <a:pPr lvl="1"/>
            <a:r>
              <a:rPr lang="en-US" dirty="0" smtClean="0"/>
              <a:t>Talk to Machines</a:t>
            </a:r>
          </a:p>
          <a:p>
            <a:pPr lvl="1"/>
            <a:r>
              <a:rPr lang="en-US" dirty="0" smtClean="0"/>
              <a:t>Dominated by Fears/Prides</a:t>
            </a:r>
          </a:p>
          <a:p>
            <a:pPr lvl="1"/>
            <a:endParaRPr lang="en-US" dirty="0" smtClean="0"/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Parallel programming in the future</a:t>
            </a:r>
          </a:p>
          <a:p>
            <a:pPr lvl="1"/>
            <a:r>
              <a:rPr lang="en-US" dirty="0"/>
              <a:t>What data do I need to use</a:t>
            </a:r>
          </a:p>
          <a:p>
            <a:pPr lvl="1"/>
            <a:r>
              <a:rPr lang="en-US" dirty="0" smtClean="0"/>
              <a:t>What do I need to compute</a:t>
            </a:r>
          </a:p>
          <a:p>
            <a:pPr lvl="1"/>
            <a:r>
              <a:rPr lang="en-US" dirty="0" smtClean="0"/>
              <a:t>hints (not necessarily very precise) on potential concurrency, locality,…</a:t>
            </a:r>
          </a:p>
          <a:p>
            <a:pPr lvl="1"/>
            <a:r>
              <a:rPr lang="en-US" dirty="0" smtClean="0"/>
              <a:t>Talk to Humans</a:t>
            </a:r>
          </a:p>
          <a:p>
            <a:pPr lvl="1"/>
            <a:r>
              <a:rPr lang="en-US" dirty="0" smtClean="0"/>
              <a:t>Dominated by Semantics</a:t>
            </a:r>
            <a:endParaRPr lang="en-US" dirty="0"/>
          </a:p>
        </p:txBody>
      </p:sp>
      <p:grpSp>
        <p:nvGrpSpPr>
          <p:cNvPr id="15" name="Group 14"/>
          <p:cNvGrpSpPr/>
          <p:nvPr/>
        </p:nvGrpSpPr>
        <p:grpSpPr>
          <a:xfrm>
            <a:off x="5508104" y="1268760"/>
            <a:ext cx="3528391" cy="4338719"/>
            <a:chOff x="5508104" y="1268760"/>
            <a:chExt cx="3528391" cy="4338719"/>
          </a:xfrm>
        </p:grpSpPr>
        <p:sp>
          <p:nvSpPr>
            <p:cNvPr id="4" name="TextBox 3"/>
            <p:cNvSpPr txBox="1"/>
            <p:nvPr/>
          </p:nvSpPr>
          <p:spPr>
            <a:xfrm>
              <a:off x="5508104" y="1268760"/>
              <a:ext cx="3528391" cy="923330"/>
            </a:xfrm>
            <a:prstGeom prst="rect">
              <a:avLst/>
            </a:prstGeom>
            <a:noFill/>
            <a:ln>
              <a:solidFill>
                <a:srgbClr val="00499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004990"/>
                  </a:solidFill>
                </a:rPr>
                <a:t>Schedule @ programmers mind</a:t>
              </a:r>
            </a:p>
            <a:p>
              <a:pPr algn="ctr"/>
              <a:endParaRPr lang="en-US" dirty="0" smtClean="0">
                <a:solidFill>
                  <a:srgbClr val="004990"/>
                </a:solidFill>
              </a:endParaRPr>
            </a:p>
            <a:p>
              <a:pPr algn="ctr"/>
              <a:r>
                <a:rPr lang="en-US" dirty="0" smtClean="0">
                  <a:solidFill>
                    <a:srgbClr val="004990"/>
                  </a:solidFill>
                </a:rPr>
                <a:t>Static</a:t>
              </a:r>
              <a:endParaRPr lang="en-US" dirty="0">
                <a:solidFill>
                  <a:srgbClr val="004990"/>
                </a:solidFill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346013" y="4684149"/>
              <a:ext cx="2223865" cy="923330"/>
            </a:xfrm>
            <a:prstGeom prst="rect">
              <a:avLst/>
            </a:prstGeom>
            <a:noFill/>
            <a:ln>
              <a:solidFill>
                <a:srgbClr val="00499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004990"/>
                  </a:solidFill>
                </a:rPr>
                <a:t>Schedule @ system</a:t>
              </a:r>
            </a:p>
            <a:p>
              <a:pPr algn="ctr"/>
              <a:endParaRPr lang="en-US" dirty="0" smtClean="0">
                <a:solidFill>
                  <a:srgbClr val="004990"/>
                </a:solidFill>
              </a:endParaRPr>
            </a:p>
            <a:p>
              <a:pPr algn="ctr"/>
              <a:r>
                <a:rPr lang="en-US" dirty="0" smtClean="0">
                  <a:solidFill>
                    <a:srgbClr val="004990"/>
                  </a:solidFill>
                </a:rPr>
                <a:t>Dynamic</a:t>
              </a:r>
              <a:endParaRPr lang="en-US" dirty="0">
                <a:solidFill>
                  <a:srgbClr val="00499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4" idx="2"/>
              <a:endCxn id="5" idx="0"/>
            </p:cNvCxnSpPr>
            <p:nvPr/>
          </p:nvCxnSpPr>
          <p:spPr>
            <a:xfrm>
              <a:off x="7272300" y="2192090"/>
              <a:ext cx="185646" cy="249205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5076056" y="2588711"/>
            <a:ext cx="3888432" cy="1200329"/>
          </a:xfrm>
          <a:prstGeom prst="rect">
            <a:avLst/>
          </a:prstGeom>
          <a:solidFill>
            <a:schemeClr val="bg1"/>
          </a:solidFill>
          <a:ln>
            <a:solidFill>
              <a:srgbClr val="00499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4990"/>
                </a:solidFill>
              </a:rPr>
              <a:t>Complexity: Divergence between our mental model and reality</a:t>
            </a:r>
          </a:p>
          <a:p>
            <a:endParaRPr lang="en-US" dirty="0" smtClean="0">
              <a:solidFill>
                <a:srgbClr val="004990"/>
              </a:solidFill>
              <a:sym typeface="Wingdings" pitchFamily="2" charset="2"/>
            </a:endParaRPr>
          </a:p>
          <a:p>
            <a:r>
              <a:rPr lang="en-US" dirty="0" smtClean="0">
                <a:solidFill>
                  <a:srgbClr val="004990"/>
                </a:solidFill>
                <a:sym typeface="Wingdings" pitchFamily="2" charset="2"/>
              </a:rPr>
              <a:t>Variability </a:t>
            </a:r>
            <a:endParaRPr lang="en-US" dirty="0">
              <a:solidFill>
                <a:srgbClr val="00499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039608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programming revolution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Revolutions</a:t>
            </a:r>
          </a:p>
          <a:p>
            <a:pPr lvl="1"/>
            <a:r>
              <a:rPr lang="en-US" dirty="0" smtClean="0"/>
              <a:t>Change everything so that “nothing” changes</a:t>
            </a:r>
          </a:p>
          <a:p>
            <a:pPr lvl="1"/>
            <a:r>
              <a:rPr lang="en-US" dirty="0" smtClean="0"/>
              <a:t>Change in age/epoch. Change in mentality/attitude</a:t>
            </a:r>
          </a:p>
          <a:p>
            <a:pPr lvl="1"/>
            <a:r>
              <a:rPr lang="en-US" dirty="0" smtClean="0"/>
              <a:t>Of the masses, not just the “revolutionaries”</a:t>
            </a:r>
          </a:p>
          <a:p>
            <a:pPr lvl="1"/>
            <a:r>
              <a:rPr lang="en-US" dirty="0" smtClean="0"/>
              <a:t>Are not instantaneous, span a non negligible time</a:t>
            </a:r>
          </a:p>
          <a:p>
            <a:pPr lvl="1"/>
            <a:r>
              <a:rPr lang="en-US" dirty="0" smtClean="0"/>
              <a:t>Even if “simple” fundamentals requires a real “effort” and maturation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We are living a quiet revolution: </a:t>
            </a:r>
          </a:p>
          <a:p>
            <a:pPr lvl="1"/>
            <a:r>
              <a:rPr lang="en-US" dirty="0"/>
              <a:t>The multicore </a:t>
            </a:r>
            <a:r>
              <a:rPr lang="en-US" dirty="0" smtClean="0"/>
              <a:t>revolution? </a:t>
            </a:r>
            <a:r>
              <a:rPr lang="en-US" dirty="0"/>
              <a:t>The programming </a:t>
            </a:r>
            <a:r>
              <a:rPr lang="en-US" dirty="0" smtClean="0"/>
              <a:t>revolution?</a:t>
            </a:r>
            <a:endParaRPr lang="en-US" dirty="0"/>
          </a:p>
          <a:p>
            <a:pPr lvl="1"/>
            <a:r>
              <a:rPr lang="en-US" dirty="0"/>
              <a:t>From Stone to Bronze? Middle to modern to contemporary ...?</a:t>
            </a:r>
          </a:p>
          <a:p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29757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programming revolution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r>
              <a:rPr lang="en-US" dirty="0" smtClean="0"/>
              <a:t>An age changing revolution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From the latency age …</a:t>
            </a:r>
          </a:p>
          <a:p>
            <a:pPr lvl="2"/>
            <a:r>
              <a:rPr lang="en-US" dirty="0" smtClean="0"/>
              <a:t>performance dominated by latency in a broad sense</a:t>
            </a:r>
          </a:p>
          <a:p>
            <a:pPr lvl="2"/>
            <a:r>
              <a:rPr lang="en-US" dirty="0"/>
              <a:t>I need something … I need it now!!! </a:t>
            </a:r>
            <a:endParaRPr lang="en-US" dirty="0" smtClean="0"/>
          </a:p>
          <a:p>
            <a:pPr lvl="2"/>
            <a:r>
              <a:rPr lang="en-US" dirty="0" smtClean="0"/>
              <a:t>Rooted in the Von </a:t>
            </a:r>
            <a:r>
              <a:rPr lang="en-US" dirty="0" err="1" smtClean="0"/>
              <a:t>Newmann</a:t>
            </a:r>
            <a:r>
              <a:rPr lang="en-US" dirty="0" smtClean="0"/>
              <a:t> model: write serial, execute serial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…to the throughput age</a:t>
            </a:r>
          </a:p>
          <a:p>
            <a:pPr lvl="2"/>
            <a:r>
              <a:rPr lang="en-US" dirty="0" smtClean="0"/>
              <a:t>Performance dominated by overall availability/balance of resources</a:t>
            </a:r>
          </a:p>
          <a:p>
            <a:pPr lvl="2"/>
            <a:r>
              <a:rPr lang="en-US" dirty="0"/>
              <a:t>I need </a:t>
            </a:r>
            <a:r>
              <a:rPr lang="en-US" dirty="0" smtClean="0"/>
              <a:t>this and this and that … and as long as it keeps coming I am ok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836974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From the latency age to the throughput 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It will require a programming effort !!!</a:t>
            </a:r>
          </a:p>
          <a:p>
            <a:pPr lvl="1"/>
            <a:r>
              <a:rPr lang="en-US" dirty="0" smtClean="0"/>
              <a:t>Must make the transition it as simple as possible</a:t>
            </a:r>
          </a:p>
          <a:p>
            <a:pPr lvl="1"/>
            <a:r>
              <a:rPr lang="en-US" dirty="0" smtClean="0"/>
              <a:t>Must make it as long lived as possible</a:t>
            </a:r>
          </a:p>
          <a:p>
            <a:endParaRPr lang="en-US" dirty="0" smtClean="0"/>
          </a:p>
          <a:p>
            <a:r>
              <a:rPr lang="en-US" dirty="0" smtClean="0"/>
              <a:t>Need</a:t>
            </a:r>
          </a:p>
          <a:p>
            <a:pPr lvl="1"/>
            <a:r>
              <a:rPr lang="en-US" dirty="0" smtClean="0"/>
              <a:t>Simple mechanisms at the programming model level to express potential concurrency, letting exploitation responsibility to the runtime</a:t>
            </a:r>
          </a:p>
          <a:p>
            <a:pPr lvl="2"/>
            <a:r>
              <a:rPr lang="en-US" dirty="0" smtClean="0"/>
              <a:t>Dynamic task based, asynchrony</a:t>
            </a:r>
            <a:r>
              <a:rPr lang="en-US" dirty="0"/>
              <a:t>, </a:t>
            </a:r>
            <a:r>
              <a:rPr lang="en-US" dirty="0" smtClean="0"/>
              <a:t>look-ahead</a:t>
            </a:r>
            <a:r>
              <a:rPr lang="en-US" dirty="0"/>
              <a:t>, </a:t>
            </a:r>
            <a:r>
              <a:rPr lang="en-US" dirty="0" smtClean="0"/>
              <a:t>malleability</a:t>
            </a:r>
          </a:p>
          <a:p>
            <a:pPr lvl="2"/>
            <a:endParaRPr lang="en-US" dirty="0"/>
          </a:p>
          <a:p>
            <a:pPr lvl="1"/>
            <a:r>
              <a:rPr lang="en-US" dirty="0" smtClean="0"/>
              <a:t>A change in programmers mentality/attitude</a:t>
            </a:r>
          </a:p>
          <a:p>
            <a:pPr lvl="2"/>
            <a:r>
              <a:rPr lang="en-US" dirty="0" smtClean="0"/>
              <a:t>Top down programming methodology</a:t>
            </a:r>
          </a:p>
          <a:p>
            <a:pPr lvl="2"/>
            <a:r>
              <a:rPr lang="en-US" dirty="0" smtClean="0"/>
              <a:t>Think global, of potentials rather than how-</a:t>
            </a:r>
            <a:r>
              <a:rPr lang="en-US" dirty="0" err="1" smtClean="0"/>
              <a:t>to’s</a:t>
            </a:r>
            <a:endParaRPr lang="en-US" dirty="0" smtClean="0"/>
          </a:p>
          <a:p>
            <a:pPr lvl="2"/>
            <a:r>
              <a:rPr lang="en-US" dirty="0" smtClean="0"/>
              <a:t>Specify local, real needs and outcomes of the functionality being written</a:t>
            </a:r>
          </a:p>
          <a:p>
            <a:pPr lvl="2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79296631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LANTILLA PRESENTACIONES BSC-CNS-06032012-v2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SC-CN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PLANTILLA PRESENTACIONES BSC-CNS-06032012-v2.potx</Template>
  <TotalTime>4604</TotalTime>
  <Words>1577</Words>
  <Application>Microsoft Office PowerPoint</Application>
  <PresentationFormat>On-screen Show (4:3)</PresentationFormat>
  <Paragraphs>427</Paragraphs>
  <Slides>32</Slides>
  <Notes>8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4" baseType="lpstr">
      <vt:lpstr>PLANTILLA PRESENTACIONES BSC-CNS-06032012-v2</vt:lpstr>
      <vt:lpstr>Equation</vt:lpstr>
      <vt:lpstr>Parallel Programming Tools and Models </vt:lpstr>
      <vt:lpstr>vision</vt:lpstr>
      <vt:lpstr>Look around …</vt:lpstr>
      <vt:lpstr>Living in the programming revolution</vt:lpstr>
      <vt:lpstr>Living in the programming revolution</vt:lpstr>
      <vt:lpstr>The parallel programming revolution</vt:lpstr>
      <vt:lpstr>The programming revolution</vt:lpstr>
      <vt:lpstr>The programming revolution</vt:lpstr>
      <vt:lpstr>From the latency age to the throughput age</vt:lpstr>
      <vt:lpstr>BSC Vision in the programming revolution</vt:lpstr>
      <vt:lpstr>Vision in the programming revolution</vt:lpstr>
      <vt:lpstr>Key issues</vt:lpstr>
      <vt:lpstr>BSC technologies</vt:lpstr>
      <vt:lpstr>Programming models</vt:lpstr>
      <vt:lpstr>The StarSs family of programming models</vt:lpstr>
      <vt:lpstr>Differentiation of StarSs</vt:lpstr>
      <vt:lpstr>The StarSs  “Granularities”</vt:lpstr>
      <vt:lpstr>History / Strategy</vt:lpstr>
      <vt:lpstr>Recommendation</vt:lpstr>
      <vt:lpstr>Performance Tools</vt:lpstr>
      <vt:lpstr>Why Tools ?</vt:lpstr>
      <vt:lpstr>Performance analysis tools objective</vt:lpstr>
      <vt:lpstr>Tools in …</vt:lpstr>
      <vt:lpstr>Performance analysis universe</vt:lpstr>
      <vt:lpstr>Performance Analytics</vt:lpstr>
      <vt:lpstr>Our Tools</vt:lpstr>
      <vt:lpstr>BSC – tools framework</vt:lpstr>
      <vt:lpstr>PowerPoint Presentation</vt:lpstr>
      <vt:lpstr>Multispectral imaging</vt:lpstr>
      <vt:lpstr>Spreadsheets and browsers</vt:lpstr>
      <vt:lpstr>Instruments</vt:lpstr>
      <vt:lpstr>A “different” view on performance analysis and tools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creator>Jasmina</dc:creator>
  <cp:lastModifiedBy>Jesus Labarta</cp:lastModifiedBy>
  <cp:revision>482</cp:revision>
  <cp:lastPrinted>2013-02-05T12:07:45Z</cp:lastPrinted>
  <dcterms:created xsi:type="dcterms:W3CDTF">2012-03-06T09:23:41Z</dcterms:created>
  <dcterms:modified xsi:type="dcterms:W3CDTF">2015-02-19T15:44:13Z</dcterms:modified>
</cp:coreProperties>
</file>